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  <p:sldId id="257" r:id="rId3"/>
    <p:sldId id="289" r:id="rId4"/>
    <p:sldId id="259" r:id="rId5"/>
    <p:sldId id="261" r:id="rId6"/>
    <p:sldId id="297" r:id="rId7"/>
    <p:sldId id="280" r:id="rId8"/>
    <p:sldId id="290" r:id="rId9"/>
    <p:sldId id="298" r:id="rId10"/>
    <p:sldId id="266" r:id="rId11"/>
    <p:sldId id="267" r:id="rId12"/>
    <p:sldId id="299" r:id="rId13"/>
    <p:sldId id="301" r:id="rId14"/>
    <p:sldId id="271" r:id="rId15"/>
    <p:sldId id="272" r:id="rId16"/>
    <p:sldId id="276" r:id="rId17"/>
    <p:sldId id="273" r:id="rId18"/>
    <p:sldId id="277" r:id="rId19"/>
    <p:sldId id="278" r:id="rId20"/>
    <p:sldId id="279" r:id="rId21"/>
    <p:sldId id="300" r:id="rId22"/>
    <p:sldId id="294" r:id="rId23"/>
    <p:sldId id="295" r:id="rId24"/>
    <p:sldId id="296" r:id="rId2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24" autoAdjust="0"/>
    <p:restoredTop sz="94660"/>
  </p:normalViewPr>
  <p:slideViewPr>
    <p:cSldViewPr>
      <p:cViewPr>
        <p:scale>
          <a:sx n="75" d="100"/>
          <a:sy n="75" d="100"/>
        </p:scale>
        <p:origin x="1308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Sheet1!$B$45:$B$50</c:f>
              <c:strCache>
                <c:ptCount val="6"/>
                <c:pt idx="0">
                  <c:v>ปัตตานี</c:v>
                </c:pt>
                <c:pt idx="1">
                  <c:v>ยะลา</c:v>
                </c:pt>
                <c:pt idx="2">
                  <c:v>นราธิวาส</c:v>
                </c:pt>
                <c:pt idx="3">
                  <c:v>กรุงเทพมหานคร</c:v>
                </c:pt>
                <c:pt idx="4">
                  <c:v>สงขลา</c:v>
                </c:pt>
                <c:pt idx="5">
                  <c:v>สตูล</c:v>
                </c:pt>
              </c:strCache>
            </c:strRef>
          </c:cat>
          <c:val>
            <c:numRef>
              <c:f>Sheet1!$C$45:$C$50</c:f>
              <c:numCache>
                <c:formatCode>General</c:formatCode>
                <c:ptCount val="6"/>
                <c:pt idx="0">
                  <c:v>50</c:v>
                </c:pt>
                <c:pt idx="1">
                  <c:v>24</c:v>
                </c:pt>
                <c:pt idx="2">
                  <c:v>13</c:v>
                </c:pt>
                <c:pt idx="3">
                  <c:v>6</c:v>
                </c:pt>
                <c:pt idx="4">
                  <c:v>14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2400"/>
      </a:pPr>
      <a:endParaRPr lang="th-TH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9A25D2-F456-4CCA-8BEA-B5CC7B5914A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DD2118C5-8623-4F47-8C8D-E6D4A691B5AF}">
      <dgm:prSet phldrT="[ข้อความ]" custT="1"/>
      <dgm:spPr/>
      <dgm:t>
        <a:bodyPr/>
        <a:lstStyle/>
        <a:p>
          <a:r>
            <a:rPr lang="th-TH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พหุวัฒนธรรมและการอยู่ร่วมกัน</a:t>
          </a:r>
        </a:p>
        <a:p>
          <a:r>
            <a:rPr lang="th-TH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การพัฒนาคุณภาพชีวิต</a:t>
          </a:r>
        </a:p>
        <a:p>
          <a:r>
            <a:rPr lang="th-TH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ความเป็นธรรม</a:t>
          </a:r>
        </a:p>
        <a:p>
          <a:r>
            <a:rPr lang="th-TH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พื้นที่ทางการเมือง</a:t>
          </a:r>
        </a:p>
        <a:p>
          <a:r>
            <a:rPr lang="th-TH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ยุติความรุนแรง</a:t>
          </a:r>
        </a:p>
        <a:p>
          <a:r>
            <a:rPr lang="th-TH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สร้างความปลอดภัย</a:t>
          </a:r>
          <a:endParaRPr lang="th-TH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91E496A-A8CA-435C-9100-524D2EF974EF}" type="parTrans" cxnId="{E423DC4E-8781-4EE6-B368-635CD86587B4}">
      <dgm:prSet/>
      <dgm:spPr/>
      <dgm:t>
        <a:bodyPr/>
        <a:lstStyle/>
        <a:p>
          <a:endParaRPr lang="th-TH"/>
        </a:p>
      </dgm:t>
    </dgm:pt>
    <dgm:pt modelId="{F51EC70D-6604-46EC-952D-B1B7B7EE65DF}" type="sibTrans" cxnId="{E423DC4E-8781-4EE6-B368-635CD86587B4}">
      <dgm:prSet/>
      <dgm:spPr/>
      <dgm:t>
        <a:bodyPr/>
        <a:lstStyle/>
        <a:p>
          <a:endParaRPr lang="th-TH"/>
        </a:p>
      </dgm:t>
    </dgm:pt>
    <dgm:pt modelId="{6EADADF5-D369-4CAC-A8F5-F12818220C20}">
      <dgm:prSet phldrT="[ข้อความ]" custT="1"/>
      <dgm:spPr/>
      <dgm:t>
        <a:bodyPr/>
        <a:lstStyle/>
        <a:p>
          <a:r>
            <a:rPr lang="th-TH" sz="28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สันติภาพของภาคประชาสังคม</a:t>
          </a:r>
          <a:endParaRPr lang="th-TH" sz="2800" dirty="0">
            <a:solidFill>
              <a:srgbClr val="0070C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E380BAD-580A-4B0B-951F-5222C74D1AEA}" type="parTrans" cxnId="{DF6F9851-9899-4C0D-BE09-F5C1CEDD3A09}">
      <dgm:prSet/>
      <dgm:spPr/>
      <dgm:t>
        <a:bodyPr/>
        <a:lstStyle/>
        <a:p>
          <a:endParaRPr lang="th-TH"/>
        </a:p>
      </dgm:t>
    </dgm:pt>
    <dgm:pt modelId="{DBD27688-B3C4-4D04-98E5-BB9F35708283}" type="sibTrans" cxnId="{DF6F9851-9899-4C0D-BE09-F5C1CEDD3A09}">
      <dgm:prSet/>
      <dgm:spPr/>
      <dgm:t>
        <a:bodyPr/>
        <a:lstStyle/>
        <a:p>
          <a:endParaRPr lang="th-TH"/>
        </a:p>
      </dgm:t>
    </dgm:pt>
    <dgm:pt modelId="{6C39B40D-0147-43F2-A999-F586208CCF71}" type="pres">
      <dgm:prSet presAssocID="{C99A25D2-F456-4CCA-8BEA-B5CC7B5914AB}" presName="compositeShape" presStyleCnt="0">
        <dgm:presLayoutVars>
          <dgm:dir/>
          <dgm:resizeHandles/>
        </dgm:presLayoutVars>
      </dgm:prSet>
      <dgm:spPr/>
    </dgm:pt>
    <dgm:pt modelId="{E8D5E48C-78CE-4D70-B96D-B424FB9C8394}" type="pres">
      <dgm:prSet presAssocID="{C99A25D2-F456-4CCA-8BEA-B5CC7B5914AB}" presName="pyramid" presStyleLbl="node1" presStyleIdx="0" presStyleCnt="1" custLinFactNeighborX="16541"/>
      <dgm:spPr/>
    </dgm:pt>
    <dgm:pt modelId="{3C4FE278-DA33-4B2F-9CC7-A05E6F1A0D43}" type="pres">
      <dgm:prSet presAssocID="{C99A25D2-F456-4CCA-8BEA-B5CC7B5914AB}" presName="theList" presStyleCnt="0"/>
      <dgm:spPr/>
    </dgm:pt>
    <dgm:pt modelId="{CA2736E0-994E-49FE-BD31-2F8155857CFE}" type="pres">
      <dgm:prSet presAssocID="{DD2118C5-8623-4F47-8C8D-E6D4A691B5AF}" presName="aNode" presStyleLbl="fgAcc1" presStyleIdx="0" presStyleCnt="2" custScaleX="159485" custScaleY="264927" custLinFactY="66303" custLinFactNeighborX="-24617" custLinFactNeighborY="10000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E1B2D5F-DBED-4433-AFCD-14215D1F675D}" type="pres">
      <dgm:prSet presAssocID="{DD2118C5-8623-4F47-8C8D-E6D4A691B5AF}" presName="aSpace" presStyleCnt="0"/>
      <dgm:spPr/>
    </dgm:pt>
    <dgm:pt modelId="{0A4660B6-5085-436E-AC5F-C615F4E7B2EA}" type="pres">
      <dgm:prSet presAssocID="{6EADADF5-D369-4CAC-A8F5-F12818220C20}" presName="aNode" presStyleLbl="fgAcc1" presStyleIdx="1" presStyleCnt="2" custScaleX="149479" custScaleY="102084" custLinFactY="-506468" custLinFactNeighborX="-24551" custLinFactNeighborY="-60000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A70E66B-DD62-45BD-96FD-93837484CBD5}" type="pres">
      <dgm:prSet presAssocID="{6EADADF5-D369-4CAC-A8F5-F12818220C20}" presName="aSpace" presStyleCnt="0"/>
      <dgm:spPr/>
    </dgm:pt>
  </dgm:ptLst>
  <dgm:cxnLst>
    <dgm:cxn modelId="{B8422B72-CA7D-4045-BD3A-0EC5683F3A0F}" type="presOf" srcId="{DD2118C5-8623-4F47-8C8D-E6D4A691B5AF}" destId="{CA2736E0-994E-49FE-BD31-2F8155857CFE}" srcOrd="0" destOrd="0" presId="urn:microsoft.com/office/officeart/2005/8/layout/pyramid2"/>
    <dgm:cxn modelId="{356F0155-AC51-4575-9C68-0426EA368E0F}" type="presOf" srcId="{C99A25D2-F456-4CCA-8BEA-B5CC7B5914AB}" destId="{6C39B40D-0147-43F2-A999-F586208CCF71}" srcOrd="0" destOrd="0" presId="urn:microsoft.com/office/officeart/2005/8/layout/pyramid2"/>
    <dgm:cxn modelId="{DF6F9851-9899-4C0D-BE09-F5C1CEDD3A09}" srcId="{C99A25D2-F456-4CCA-8BEA-B5CC7B5914AB}" destId="{6EADADF5-D369-4CAC-A8F5-F12818220C20}" srcOrd="1" destOrd="0" parTransId="{4E380BAD-580A-4B0B-951F-5222C74D1AEA}" sibTransId="{DBD27688-B3C4-4D04-98E5-BB9F35708283}"/>
    <dgm:cxn modelId="{E423DC4E-8781-4EE6-B368-635CD86587B4}" srcId="{C99A25D2-F456-4CCA-8BEA-B5CC7B5914AB}" destId="{DD2118C5-8623-4F47-8C8D-E6D4A691B5AF}" srcOrd="0" destOrd="0" parTransId="{C91E496A-A8CA-435C-9100-524D2EF974EF}" sibTransId="{F51EC70D-6604-46EC-952D-B1B7B7EE65DF}"/>
    <dgm:cxn modelId="{D42A3024-7AEF-4B1D-BF55-18FCA4E995E8}" type="presOf" srcId="{6EADADF5-D369-4CAC-A8F5-F12818220C20}" destId="{0A4660B6-5085-436E-AC5F-C615F4E7B2EA}" srcOrd="0" destOrd="0" presId="urn:microsoft.com/office/officeart/2005/8/layout/pyramid2"/>
    <dgm:cxn modelId="{199F3DEB-BD3F-4D88-8080-7021A498826A}" type="presParOf" srcId="{6C39B40D-0147-43F2-A999-F586208CCF71}" destId="{E8D5E48C-78CE-4D70-B96D-B424FB9C8394}" srcOrd="0" destOrd="0" presId="urn:microsoft.com/office/officeart/2005/8/layout/pyramid2"/>
    <dgm:cxn modelId="{56A8E441-8032-4A1D-8351-B69D50400763}" type="presParOf" srcId="{6C39B40D-0147-43F2-A999-F586208CCF71}" destId="{3C4FE278-DA33-4B2F-9CC7-A05E6F1A0D43}" srcOrd="1" destOrd="0" presId="urn:microsoft.com/office/officeart/2005/8/layout/pyramid2"/>
    <dgm:cxn modelId="{5640B1D2-D224-45A2-A6B5-E1EC1382270A}" type="presParOf" srcId="{3C4FE278-DA33-4B2F-9CC7-A05E6F1A0D43}" destId="{CA2736E0-994E-49FE-BD31-2F8155857CFE}" srcOrd="0" destOrd="0" presId="urn:microsoft.com/office/officeart/2005/8/layout/pyramid2"/>
    <dgm:cxn modelId="{6E002626-43BC-4CCB-B405-D2D72DA28FDA}" type="presParOf" srcId="{3C4FE278-DA33-4B2F-9CC7-A05E6F1A0D43}" destId="{FE1B2D5F-DBED-4433-AFCD-14215D1F675D}" srcOrd="1" destOrd="0" presId="urn:microsoft.com/office/officeart/2005/8/layout/pyramid2"/>
    <dgm:cxn modelId="{16DA0B18-26C2-40E9-9E75-30CEF5BEDB40}" type="presParOf" srcId="{3C4FE278-DA33-4B2F-9CC7-A05E6F1A0D43}" destId="{0A4660B6-5085-436E-AC5F-C615F4E7B2EA}" srcOrd="2" destOrd="0" presId="urn:microsoft.com/office/officeart/2005/8/layout/pyramid2"/>
    <dgm:cxn modelId="{4E52D722-5E13-4B7F-98D8-D283AE3DFBBC}" type="presParOf" srcId="{3C4FE278-DA33-4B2F-9CC7-A05E6F1A0D43}" destId="{0A70E66B-DD62-45BD-96FD-93837484CBD5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E16023-65F1-49AE-BD22-6C32F1F2ACA6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D0D8AB0E-D054-4DD8-95CA-26C72F62BBFB}">
      <dgm:prSet phldrT="[ข้อความ]" custT="1"/>
      <dgm:spPr/>
      <dgm:t>
        <a:bodyPr/>
        <a:lstStyle/>
        <a:p>
          <a:r>
            <a:rPr lang="th-TH" sz="5400" dirty="0" smtClean="0"/>
            <a:t>ความหวัง</a:t>
          </a:r>
          <a:endParaRPr lang="th-TH" sz="5400" dirty="0"/>
        </a:p>
      </dgm:t>
    </dgm:pt>
    <dgm:pt modelId="{A4AF8E71-24E0-4408-A054-644587B2F143}" type="parTrans" cxnId="{2DE0F149-D615-47BF-9B3C-F895B82146DB}">
      <dgm:prSet/>
      <dgm:spPr/>
      <dgm:t>
        <a:bodyPr/>
        <a:lstStyle/>
        <a:p>
          <a:endParaRPr lang="th-TH"/>
        </a:p>
      </dgm:t>
    </dgm:pt>
    <dgm:pt modelId="{1520E408-B40E-4E96-91CA-16C72D0BD8A4}" type="sibTrans" cxnId="{2DE0F149-D615-47BF-9B3C-F895B82146DB}">
      <dgm:prSet/>
      <dgm:spPr/>
      <dgm:t>
        <a:bodyPr/>
        <a:lstStyle/>
        <a:p>
          <a:endParaRPr lang="th-TH"/>
        </a:p>
      </dgm:t>
    </dgm:pt>
    <dgm:pt modelId="{6A9AA6DD-3094-4C3D-B6F8-A49A209B5E69}">
      <dgm:prSet phldrT="[ข้อความ]" custT="1"/>
      <dgm:spPr/>
      <dgm:t>
        <a:bodyPr/>
        <a:lstStyle/>
        <a:p>
          <a:r>
            <a:rPr lang="th-TH" sz="5400" dirty="0" smtClean="0">
              <a:cs typeface="+mn-cs"/>
            </a:rPr>
            <a:t>ความกังวล</a:t>
          </a:r>
          <a:endParaRPr lang="th-TH" sz="5400" dirty="0">
            <a:cs typeface="+mn-cs"/>
          </a:endParaRPr>
        </a:p>
      </dgm:t>
    </dgm:pt>
    <dgm:pt modelId="{B9B099E8-0917-4F37-BFCF-8208BB88E51E}" type="sibTrans" cxnId="{01CC4A37-07F6-4A62-8696-96807B53F493}">
      <dgm:prSet/>
      <dgm:spPr/>
      <dgm:t>
        <a:bodyPr/>
        <a:lstStyle/>
        <a:p>
          <a:endParaRPr lang="th-TH"/>
        </a:p>
      </dgm:t>
    </dgm:pt>
    <dgm:pt modelId="{BD01AB46-24C3-4070-860C-79808A3847BA}" type="parTrans" cxnId="{01CC4A37-07F6-4A62-8696-96807B53F493}">
      <dgm:prSet/>
      <dgm:spPr/>
      <dgm:t>
        <a:bodyPr/>
        <a:lstStyle/>
        <a:p>
          <a:endParaRPr lang="th-TH"/>
        </a:p>
      </dgm:t>
    </dgm:pt>
    <dgm:pt modelId="{56170F61-12BA-44FF-9C4C-A7569BBDC249}">
      <dgm:prSet phldrT="[ข้อความ]" custT="1"/>
      <dgm:spPr/>
      <dgm:t>
        <a:bodyPr/>
        <a:lstStyle/>
        <a:p>
          <a:endParaRPr lang="th-TH" sz="1600" dirty="0" smtClean="0">
            <a:cs typeface="+mn-cs"/>
          </a:endParaRPr>
        </a:p>
        <a:p>
          <a:endParaRPr lang="th-TH" sz="1600" dirty="0" smtClean="0">
            <a:cs typeface="+mn-cs"/>
          </a:endParaRPr>
        </a:p>
        <a:p>
          <a:endParaRPr lang="th-TH" sz="1600" dirty="0" smtClean="0">
            <a:cs typeface="+mn-cs"/>
          </a:endParaRPr>
        </a:p>
        <a:p>
          <a:endParaRPr lang="th-TH" sz="1600" b="1" dirty="0" smtClean="0">
            <a:cs typeface="+mn-cs"/>
          </a:endParaRPr>
        </a:p>
        <a:p>
          <a:endParaRPr lang="th-TH" sz="1600" b="1" dirty="0" smtClean="0">
            <a:cs typeface="+mn-cs"/>
          </a:endParaRPr>
        </a:p>
        <a:p>
          <a:endParaRPr lang="th-TH" sz="1600" b="1" dirty="0" smtClean="0">
            <a:cs typeface="+mn-cs"/>
          </a:endParaRPr>
        </a:p>
        <a:p>
          <a:endParaRPr lang="th-TH" sz="2000" b="1" dirty="0" smtClean="0">
            <a:cs typeface="+mn-cs"/>
          </a:endParaRPr>
        </a:p>
        <a:p>
          <a:r>
            <a:rPr lang="th-TH" sz="2000" b="1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ข้อเสนอแนะ</a:t>
          </a:r>
        </a:p>
        <a:p>
          <a:r>
            <a:rPr lang="th-TH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สร้างพื้นที่ปลอดภัย</a:t>
          </a:r>
        </a:p>
        <a:p>
          <a:r>
            <a:rPr lang="th-TH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สร้างอำนาจต่อรอง</a:t>
          </a:r>
        </a:p>
        <a:p>
          <a:r>
            <a:rPr lang="th-TH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ความเป็นอิสระในการขับเคลื่อนในประเด็นต่างๆ</a:t>
          </a:r>
        </a:p>
        <a:p>
          <a:r>
            <a:rPr lang="th-TH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ต้องการให้คู่ขัดแย้ง เห็นความสำคัญในการขับเคลื่อนสันติภาพ</a:t>
          </a:r>
        </a:p>
        <a:p>
          <a:r>
            <a:rPr lang="th-TH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ต้องสะท้อนเสียงคนฐานราก</a:t>
          </a:r>
        </a:p>
        <a:p>
          <a:r>
            <a:rPr lang="th-TH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เชื่อมโยงงานด้านสันติภาพในมิติต่างๆ </a:t>
          </a:r>
        </a:p>
        <a:p>
          <a:endParaRPr lang="th-TH" sz="2000" b="1" dirty="0" smtClean="0"/>
        </a:p>
        <a:p>
          <a:endParaRPr lang="th-TH" sz="1600" b="1" dirty="0" smtClean="0"/>
        </a:p>
        <a:p>
          <a:endParaRPr lang="th-TH" sz="1600" b="1" dirty="0" smtClean="0"/>
        </a:p>
        <a:p>
          <a:endParaRPr lang="th-TH" sz="1600" b="1" dirty="0" smtClean="0"/>
        </a:p>
        <a:p>
          <a:endParaRPr lang="th-TH" sz="1000" b="1" dirty="0" smtClean="0"/>
        </a:p>
        <a:p>
          <a:endParaRPr lang="th-TH" sz="1000" b="1" dirty="0" smtClean="0"/>
        </a:p>
        <a:p>
          <a:endParaRPr lang="th-TH" sz="1000" b="1" dirty="0" smtClean="0"/>
        </a:p>
        <a:p>
          <a:endParaRPr lang="th-TH" sz="1000" b="1" dirty="0" smtClean="0"/>
        </a:p>
        <a:p>
          <a:endParaRPr lang="th-TH" sz="1000" b="1" dirty="0">
            <a:cs typeface="+mn-cs"/>
          </a:endParaRPr>
        </a:p>
      </dgm:t>
    </dgm:pt>
    <dgm:pt modelId="{B23B71D1-D57B-4665-B070-6F3D8CA4CB63}" type="parTrans" cxnId="{5C449274-518E-466D-8F6E-F2092E474D76}">
      <dgm:prSet/>
      <dgm:spPr/>
      <dgm:t>
        <a:bodyPr/>
        <a:lstStyle/>
        <a:p>
          <a:endParaRPr lang="th-TH"/>
        </a:p>
      </dgm:t>
    </dgm:pt>
    <dgm:pt modelId="{78D25CF8-7F02-4B00-BD18-0FEE7AA91670}" type="sibTrans" cxnId="{5C449274-518E-466D-8F6E-F2092E474D76}">
      <dgm:prSet/>
      <dgm:spPr/>
      <dgm:t>
        <a:bodyPr/>
        <a:lstStyle/>
        <a:p>
          <a:endParaRPr lang="th-TH"/>
        </a:p>
      </dgm:t>
    </dgm:pt>
    <dgm:pt modelId="{426610B7-BFCB-43C0-B6BA-168A57393A06}" type="pres">
      <dgm:prSet presAssocID="{71E16023-65F1-49AE-BD22-6C32F1F2ACA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th-TH"/>
        </a:p>
      </dgm:t>
    </dgm:pt>
    <dgm:pt modelId="{2CA88988-538A-4C58-9E24-51CE16ABB2F1}" type="pres">
      <dgm:prSet presAssocID="{71E16023-65F1-49AE-BD22-6C32F1F2ACA6}" presName="pyramid" presStyleLbl="node1" presStyleIdx="0" presStyleCnt="1" custScaleX="153387" custLinFactNeighborX="9482" custLinFactNeighborY="-1569"/>
      <dgm:spPr/>
    </dgm:pt>
    <dgm:pt modelId="{E17B115E-F1FC-4D89-8430-B0AAB9A3329E}" type="pres">
      <dgm:prSet presAssocID="{71E16023-65F1-49AE-BD22-6C32F1F2ACA6}" presName="theList" presStyleCnt="0"/>
      <dgm:spPr/>
    </dgm:pt>
    <dgm:pt modelId="{6619EF94-3E3B-4911-8FBC-FD8BFE479E0C}" type="pres">
      <dgm:prSet presAssocID="{D0D8AB0E-D054-4DD8-95CA-26C72F62BBFB}" presName="aNode" presStyleLbl="fgAcc1" presStyleIdx="0" presStyleCnt="3" custScaleY="87746" custLinFactX="-5085" custLinFactNeighborX="-100000" custLinFactNeighborY="9168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73452F4-5392-4156-BE40-FA1A0E065BD2}" type="pres">
      <dgm:prSet presAssocID="{D0D8AB0E-D054-4DD8-95CA-26C72F62BBFB}" presName="aSpace" presStyleCnt="0"/>
      <dgm:spPr/>
    </dgm:pt>
    <dgm:pt modelId="{10D33767-AD3D-42DF-8503-D1FF6AF1D4F6}" type="pres">
      <dgm:prSet presAssocID="{6A9AA6DD-3094-4C3D-B6F8-A49A209B5E69}" presName="aNode" presStyleLbl="fgAcc1" presStyleIdx="1" presStyleCnt="3" custScaleX="97940" custScaleY="91269" custLinFactY="-77325" custLinFactNeighborX="23505" custLinFactNeighborY="-10000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4826F7C-778D-4D0C-BFFF-CEB7BD796EDA}" type="pres">
      <dgm:prSet presAssocID="{6A9AA6DD-3094-4C3D-B6F8-A49A209B5E69}" presName="aSpace" presStyleCnt="0"/>
      <dgm:spPr/>
    </dgm:pt>
    <dgm:pt modelId="{14747AE3-AA29-4C47-B6E3-3C16DABF01D5}" type="pres">
      <dgm:prSet presAssocID="{56170F61-12BA-44FF-9C4C-A7569BBDC249}" presName="aNode" presStyleLbl="fgAcc1" presStyleIdx="2" presStyleCnt="3" custScaleX="219957" custScaleY="651689" custLinFactY="-12207" custLinFactNeighborX="-37029" custLinFactNeighborY="-10000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B07A39C-8D6D-45F0-A65A-2831F34AD13F}" type="pres">
      <dgm:prSet presAssocID="{56170F61-12BA-44FF-9C4C-A7569BBDC249}" presName="aSpace" presStyleCnt="0"/>
      <dgm:spPr/>
    </dgm:pt>
  </dgm:ptLst>
  <dgm:cxnLst>
    <dgm:cxn modelId="{71E84C42-CDA4-42DD-BE5C-EF808E29A2C9}" type="presOf" srcId="{D0D8AB0E-D054-4DD8-95CA-26C72F62BBFB}" destId="{6619EF94-3E3B-4911-8FBC-FD8BFE479E0C}" srcOrd="0" destOrd="0" presId="urn:microsoft.com/office/officeart/2005/8/layout/pyramid2"/>
    <dgm:cxn modelId="{2DE0F149-D615-47BF-9B3C-F895B82146DB}" srcId="{71E16023-65F1-49AE-BD22-6C32F1F2ACA6}" destId="{D0D8AB0E-D054-4DD8-95CA-26C72F62BBFB}" srcOrd="0" destOrd="0" parTransId="{A4AF8E71-24E0-4408-A054-644587B2F143}" sibTransId="{1520E408-B40E-4E96-91CA-16C72D0BD8A4}"/>
    <dgm:cxn modelId="{B1BB3B48-86A1-4EBD-B2E4-20792EB9B9B2}" type="presOf" srcId="{6A9AA6DD-3094-4C3D-B6F8-A49A209B5E69}" destId="{10D33767-AD3D-42DF-8503-D1FF6AF1D4F6}" srcOrd="0" destOrd="0" presId="urn:microsoft.com/office/officeart/2005/8/layout/pyramid2"/>
    <dgm:cxn modelId="{B8C99DF7-F25F-4E4B-8C11-FC87E8A9C38C}" type="presOf" srcId="{56170F61-12BA-44FF-9C4C-A7569BBDC249}" destId="{14747AE3-AA29-4C47-B6E3-3C16DABF01D5}" srcOrd="0" destOrd="0" presId="urn:microsoft.com/office/officeart/2005/8/layout/pyramid2"/>
    <dgm:cxn modelId="{01CC4A37-07F6-4A62-8696-96807B53F493}" srcId="{71E16023-65F1-49AE-BD22-6C32F1F2ACA6}" destId="{6A9AA6DD-3094-4C3D-B6F8-A49A209B5E69}" srcOrd="1" destOrd="0" parTransId="{BD01AB46-24C3-4070-860C-79808A3847BA}" sibTransId="{B9B099E8-0917-4F37-BFCF-8208BB88E51E}"/>
    <dgm:cxn modelId="{5C449274-518E-466D-8F6E-F2092E474D76}" srcId="{71E16023-65F1-49AE-BD22-6C32F1F2ACA6}" destId="{56170F61-12BA-44FF-9C4C-A7569BBDC249}" srcOrd="2" destOrd="0" parTransId="{B23B71D1-D57B-4665-B070-6F3D8CA4CB63}" sibTransId="{78D25CF8-7F02-4B00-BD18-0FEE7AA91670}"/>
    <dgm:cxn modelId="{05026D4A-2225-4198-89B1-FFC6E54DBBBB}" type="presOf" srcId="{71E16023-65F1-49AE-BD22-6C32F1F2ACA6}" destId="{426610B7-BFCB-43C0-B6BA-168A57393A06}" srcOrd="0" destOrd="0" presId="urn:microsoft.com/office/officeart/2005/8/layout/pyramid2"/>
    <dgm:cxn modelId="{03131175-3BDE-43C1-BD68-DB6088FD148D}" type="presParOf" srcId="{426610B7-BFCB-43C0-B6BA-168A57393A06}" destId="{2CA88988-538A-4C58-9E24-51CE16ABB2F1}" srcOrd="0" destOrd="0" presId="urn:microsoft.com/office/officeart/2005/8/layout/pyramid2"/>
    <dgm:cxn modelId="{FC2EB107-5BA3-48FA-87FD-0CCD04A5B0C2}" type="presParOf" srcId="{426610B7-BFCB-43C0-B6BA-168A57393A06}" destId="{E17B115E-F1FC-4D89-8430-B0AAB9A3329E}" srcOrd="1" destOrd="0" presId="urn:microsoft.com/office/officeart/2005/8/layout/pyramid2"/>
    <dgm:cxn modelId="{B976B14A-1021-482D-B21C-8D2A2B1FB62B}" type="presParOf" srcId="{E17B115E-F1FC-4D89-8430-B0AAB9A3329E}" destId="{6619EF94-3E3B-4911-8FBC-FD8BFE479E0C}" srcOrd="0" destOrd="0" presId="urn:microsoft.com/office/officeart/2005/8/layout/pyramid2"/>
    <dgm:cxn modelId="{65228456-CE9A-4369-B74E-9DC45FFBB306}" type="presParOf" srcId="{E17B115E-F1FC-4D89-8430-B0AAB9A3329E}" destId="{C73452F4-5392-4156-BE40-FA1A0E065BD2}" srcOrd="1" destOrd="0" presId="urn:microsoft.com/office/officeart/2005/8/layout/pyramid2"/>
    <dgm:cxn modelId="{E5A75656-B14D-43C4-9249-00696F8B83BE}" type="presParOf" srcId="{E17B115E-F1FC-4D89-8430-B0AAB9A3329E}" destId="{10D33767-AD3D-42DF-8503-D1FF6AF1D4F6}" srcOrd="2" destOrd="0" presId="urn:microsoft.com/office/officeart/2005/8/layout/pyramid2"/>
    <dgm:cxn modelId="{74146563-71F9-4DCF-B019-61C565410727}" type="presParOf" srcId="{E17B115E-F1FC-4D89-8430-B0AAB9A3329E}" destId="{94826F7C-778D-4D0C-BFFF-CEB7BD796EDA}" srcOrd="3" destOrd="0" presId="urn:microsoft.com/office/officeart/2005/8/layout/pyramid2"/>
    <dgm:cxn modelId="{E5702D4C-DFC8-4D47-9C80-136791827538}" type="presParOf" srcId="{E17B115E-F1FC-4D89-8430-B0AAB9A3329E}" destId="{14747AE3-AA29-4C47-B6E3-3C16DABF01D5}" srcOrd="4" destOrd="0" presId="urn:microsoft.com/office/officeart/2005/8/layout/pyramid2"/>
    <dgm:cxn modelId="{E615171F-2923-4AF0-B88E-44BCAC2E11DF}" type="presParOf" srcId="{E17B115E-F1FC-4D89-8430-B0AAB9A3329E}" destId="{5B07A39C-8D6D-45F0-A65A-2831F34AD13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93ABC4-A632-40FF-874F-0C487E0201A0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4CCB84DD-86F1-423F-B0EB-D85FE7C75C71}">
      <dgm:prSet phldrT="[ข้อความ]" custT="1"/>
      <dgm:spPr>
        <a:noFill/>
      </dgm:spPr>
      <dgm:t>
        <a:bodyPr/>
        <a:lstStyle/>
        <a:p>
          <a:pPr algn="l"/>
          <a:endParaRPr lang="th-TH" sz="1600" dirty="0" smtClean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  <a:p>
          <a:pPr algn="l"/>
          <a:endParaRPr lang="th-TH" sz="1600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l"/>
          <a:endParaRPr lang="th-TH" sz="1800" dirty="0" smtClean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  <a:p>
          <a:pPr algn="l"/>
          <a:r>
            <a:rPr lang="th-TH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จุดแข็ง    (ปัจจัยภายใน)</a:t>
          </a:r>
          <a:endParaRPr lang="en-US" sz="1800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l"/>
          <a:r>
            <a:rPr lang="en-US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1.</a:t>
          </a:r>
          <a:r>
            <a:rPr lang="th-TH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ได้รับการยอมรับ</a:t>
          </a:r>
        </a:p>
        <a:p>
          <a:pPr algn="l"/>
          <a:r>
            <a:rPr lang="en-US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2.</a:t>
          </a:r>
          <a:r>
            <a:rPr lang="th-TH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การขับเคลื่อนกระบวนการสันติภาพและกระจายอำนาจ</a:t>
          </a:r>
        </a:p>
        <a:p>
          <a:pPr algn="l"/>
          <a:r>
            <a:rPr lang="en-US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3.</a:t>
          </a:r>
          <a:r>
            <a:rPr lang="th-TH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มีความหลากหลายของคนทำงาน</a:t>
          </a:r>
        </a:p>
        <a:p>
          <a:pPr algn="l"/>
          <a:r>
            <a:rPr lang="en-US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4.</a:t>
          </a:r>
          <a:r>
            <a:rPr lang="th-TH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เป็นพื้นที่คุยได้ทุกเรื่อง</a:t>
          </a:r>
        </a:p>
        <a:p>
          <a:pPr algn="l"/>
          <a:endParaRPr lang="th-TH" sz="2000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l"/>
          <a:endParaRPr lang="th-TH" sz="2000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l"/>
          <a:endParaRPr lang="th-TH" sz="18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9F4F394-5831-42A8-AC86-8E8776E7A7B9}" type="parTrans" cxnId="{9D4F3415-D69D-480A-8726-69D30242CC81}">
      <dgm:prSet/>
      <dgm:spPr/>
      <dgm:t>
        <a:bodyPr/>
        <a:lstStyle/>
        <a:p>
          <a:endParaRPr lang="th-TH"/>
        </a:p>
      </dgm:t>
    </dgm:pt>
    <dgm:pt modelId="{0E7D8808-6B90-45FC-833E-ADB50AAF1DE3}" type="sibTrans" cxnId="{9D4F3415-D69D-480A-8726-69D30242CC81}">
      <dgm:prSet/>
      <dgm:spPr/>
      <dgm:t>
        <a:bodyPr/>
        <a:lstStyle/>
        <a:p>
          <a:endParaRPr lang="th-TH"/>
        </a:p>
      </dgm:t>
    </dgm:pt>
    <dgm:pt modelId="{58CEBA54-FE7B-4B15-8C5C-6E56FFC243F9}">
      <dgm:prSet phldrT="[ข้อความ]" custT="1"/>
      <dgm:spPr>
        <a:noFill/>
      </dgm:spPr>
      <dgm:t>
        <a:bodyPr/>
        <a:lstStyle/>
        <a:p>
          <a:pPr algn="ctr"/>
          <a:endParaRPr lang="th-TH" sz="1800" strike="noStrike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ctr"/>
          <a:endParaRPr lang="th-TH" sz="1300" strike="noStrike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ctr"/>
          <a:endParaRPr lang="th-TH" sz="1800" strike="noStrike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ctr"/>
          <a:r>
            <a:rPr lang="th-TH" sz="1800" strike="noStrike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โอกาส ( ปัจจัยภายนอก )</a:t>
          </a:r>
        </a:p>
        <a:p>
          <a:pPr algn="l"/>
          <a:r>
            <a:rPr lang="en-US" sz="1800" strike="noStrike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1.</a:t>
          </a:r>
          <a:r>
            <a:rPr lang="th-TH" sz="1800" strike="noStrike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องค์กรภายในและภายนอกหนุนเสริมสันติภาพ</a:t>
          </a:r>
        </a:p>
        <a:p>
          <a:pPr algn="l"/>
          <a:r>
            <a:rPr lang="en-US" sz="1800" strike="noStrike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2.</a:t>
          </a:r>
          <a:r>
            <a:rPr lang="th-TH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นำเสนอมิติศาสนาและวิชาการสมัยใหม่ให้กับสังคม</a:t>
          </a:r>
        </a:p>
        <a:p>
          <a:pPr algn="l"/>
          <a:r>
            <a:rPr lang="en-US" sz="1800" strike="noStrike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3.</a:t>
          </a:r>
          <a:r>
            <a:rPr lang="th-TH" sz="1800" strike="noStrike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นโยบาย ของ</a:t>
          </a:r>
          <a:r>
            <a:rPr lang="th-TH" sz="1800" strike="noStrike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สมช</a:t>
          </a:r>
          <a:r>
            <a:rPr lang="en-US" sz="1800" strike="noStrike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</a:t>
          </a:r>
          <a:r>
            <a:rPr lang="th-TH" sz="1800" strike="noStrike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และ คำสั่งนายกฯ ที่ 230</a:t>
          </a:r>
        </a:p>
        <a:p>
          <a:pPr algn="l"/>
          <a:r>
            <a:rPr lang="en-US" sz="1800" strike="noStrike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4.</a:t>
          </a:r>
          <a:r>
            <a:rPr lang="th-TH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การเปิดประชาคมอาเซียน คือ </a:t>
          </a:r>
          <a:r>
            <a:rPr lang="en-US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AC </a:t>
          </a:r>
          <a:r>
            <a:rPr lang="th-TH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ทำให้มีโอกาสทำงาน</a:t>
          </a:r>
          <a:r>
            <a:rPr lang="th-TH" sz="18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ได้มาก</a:t>
          </a:r>
          <a:r>
            <a:rPr lang="th-TH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ขึ้น </a:t>
          </a:r>
        </a:p>
        <a:p>
          <a:pPr algn="l"/>
          <a:r>
            <a:rPr lang="en-US" sz="1800" strike="noStrike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5.</a:t>
          </a:r>
          <a:r>
            <a:rPr lang="th-TH" sz="1800" strike="noStrike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การมี</a:t>
          </a:r>
          <a:r>
            <a:rPr lang="th-TH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สื่อ </a:t>
          </a:r>
          <a:r>
            <a:rPr lang="en-US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social media </a:t>
          </a:r>
          <a:endParaRPr lang="th-TH" sz="1800" strike="noStrike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l"/>
          <a:endParaRPr lang="th-TH" sz="1800" strike="noStrike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ctr"/>
          <a:endParaRPr lang="th-TH" sz="2400" strike="noStrike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ctr"/>
          <a:endParaRPr lang="th-TH" sz="2400" strike="noStrike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7AA6D9C-1115-40C6-A1F8-8AE290245D16}" type="parTrans" cxnId="{C2ACEC0E-D776-49C5-978C-EFE43A9DAB84}">
      <dgm:prSet/>
      <dgm:spPr/>
      <dgm:t>
        <a:bodyPr/>
        <a:lstStyle/>
        <a:p>
          <a:endParaRPr lang="th-TH"/>
        </a:p>
      </dgm:t>
    </dgm:pt>
    <dgm:pt modelId="{551AE7BF-0FF7-46D8-8D22-C24ABFB8B153}" type="sibTrans" cxnId="{C2ACEC0E-D776-49C5-978C-EFE43A9DAB84}">
      <dgm:prSet/>
      <dgm:spPr/>
      <dgm:t>
        <a:bodyPr/>
        <a:lstStyle/>
        <a:p>
          <a:endParaRPr lang="th-TH"/>
        </a:p>
      </dgm:t>
    </dgm:pt>
    <dgm:pt modelId="{2092652B-9BDA-4EDA-8044-085D4DFA4B25}">
      <dgm:prSet phldrT="[ข้อความ]" custT="1"/>
      <dgm:spPr>
        <a:noFill/>
      </dgm:spPr>
      <dgm:t>
        <a:bodyPr/>
        <a:lstStyle/>
        <a:p>
          <a:pPr algn="ctr"/>
          <a:r>
            <a:rPr lang="th-TH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ความเสี่ยง (ปัจจัยภายนอก)</a:t>
          </a:r>
        </a:p>
        <a:p>
          <a:pPr algn="l"/>
          <a:r>
            <a:rPr lang="en-US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1.</a:t>
          </a:r>
          <a:r>
            <a:rPr lang="th-TH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อยู่ภายใต้รัฐบาลทหาร</a:t>
          </a:r>
        </a:p>
        <a:p>
          <a:pPr algn="l"/>
          <a:r>
            <a:rPr lang="en-US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2.</a:t>
          </a:r>
          <a:r>
            <a:rPr lang="th-TH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องค์กรภาคประชาสังคมบางส่วนเป็นฐานเสียงของรัฐ</a:t>
          </a:r>
        </a:p>
        <a:p>
          <a:pPr algn="l"/>
          <a:r>
            <a:rPr lang="en-US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3.</a:t>
          </a:r>
          <a:r>
            <a:rPr lang="th-TH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ช่องทางทางกฎหมายที่เอื้อการทำงานมีจำกัด</a:t>
          </a:r>
        </a:p>
        <a:p>
          <a:pPr algn="l"/>
          <a:endParaRPr lang="th-TH" sz="1800" dirty="0" smtClean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  <a:p>
          <a:pPr algn="ctr"/>
          <a:endParaRPr lang="th-TH" sz="20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D4498EC-8D10-4A7A-A6DB-80976334DD82}" type="parTrans" cxnId="{BBF84A83-14C4-4BA5-8DD6-3ECEDD08068B}">
      <dgm:prSet/>
      <dgm:spPr/>
      <dgm:t>
        <a:bodyPr/>
        <a:lstStyle/>
        <a:p>
          <a:endParaRPr lang="th-TH"/>
        </a:p>
      </dgm:t>
    </dgm:pt>
    <dgm:pt modelId="{3A37EA34-5F42-47E0-B68D-0B56C506924C}" type="sibTrans" cxnId="{BBF84A83-14C4-4BA5-8DD6-3ECEDD08068B}">
      <dgm:prSet/>
      <dgm:spPr/>
      <dgm:t>
        <a:bodyPr/>
        <a:lstStyle/>
        <a:p>
          <a:endParaRPr lang="th-TH"/>
        </a:p>
      </dgm:t>
    </dgm:pt>
    <dgm:pt modelId="{009F2FAD-88F9-43B9-8E42-03386D2398D3}">
      <dgm:prSet phldrT="[ข้อความ]"/>
      <dgm:spPr>
        <a:noFill/>
      </dgm:spPr>
      <dgm:t>
        <a:bodyPr/>
        <a:lstStyle/>
        <a:p>
          <a:endParaRPr lang="th-TH"/>
        </a:p>
      </dgm:t>
    </dgm:pt>
    <dgm:pt modelId="{37190BCC-5635-446F-B3DC-66B981EAFC9B}" type="parTrans" cxnId="{0DFE0812-AA06-4B90-B987-ACC890B19D39}">
      <dgm:prSet/>
      <dgm:spPr/>
      <dgm:t>
        <a:bodyPr/>
        <a:lstStyle/>
        <a:p>
          <a:endParaRPr lang="th-TH"/>
        </a:p>
      </dgm:t>
    </dgm:pt>
    <dgm:pt modelId="{2CC44D93-BA11-4F15-80CA-2BB7EA4A0D52}" type="sibTrans" cxnId="{0DFE0812-AA06-4B90-B987-ACC890B19D39}">
      <dgm:prSet/>
      <dgm:spPr/>
      <dgm:t>
        <a:bodyPr/>
        <a:lstStyle/>
        <a:p>
          <a:endParaRPr lang="th-TH"/>
        </a:p>
      </dgm:t>
    </dgm:pt>
    <dgm:pt modelId="{8C3D73CE-4F17-49B6-BDFD-EC911B260F6D}">
      <dgm:prSet phldrT="[ข้อความ]" custT="1"/>
      <dgm:spPr>
        <a:noFill/>
      </dgm:spPr>
      <dgm:t>
        <a:bodyPr/>
        <a:lstStyle/>
        <a:p>
          <a:pPr algn="l"/>
          <a:endParaRPr lang="th-TH" sz="1800" dirty="0" smtClean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  <a:p>
          <a:pPr algn="l"/>
          <a:r>
            <a:rPr lang="th-TH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จุดอ่อน (ปัจจัยภายใน)</a:t>
          </a:r>
        </a:p>
        <a:p>
          <a:pPr algn="l"/>
          <a:r>
            <a:rPr lang="en-US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1.</a:t>
          </a:r>
          <a:r>
            <a:rPr lang="th-TH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ยุทธศาสตร์กว้างเกินไป </a:t>
          </a:r>
        </a:p>
        <a:p>
          <a:pPr algn="l"/>
          <a:r>
            <a:rPr lang="en-US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2.</a:t>
          </a:r>
          <a:r>
            <a:rPr lang="th-TH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ฐานสมาชิกน้อย ไม่มีคนรุ่นใหม่</a:t>
          </a:r>
        </a:p>
        <a:p>
          <a:pPr algn="l"/>
          <a:r>
            <a:rPr lang="en-US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3.</a:t>
          </a:r>
          <a:r>
            <a:rPr lang="th-TH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ทำงานแบบตั้งรับ</a:t>
          </a:r>
        </a:p>
        <a:p>
          <a:pPr algn="l"/>
          <a:r>
            <a:rPr lang="en-US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4.</a:t>
          </a:r>
          <a:r>
            <a:rPr lang="th-TH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การสื่อสารกับภายนอกน้อย</a:t>
          </a:r>
        </a:p>
        <a:p>
          <a:pPr algn="l"/>
          <a:endParaRPr lang="th-TH" sz="1800" dirty="0" smtClean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  <a:p>
          <a:pPr algn="l"/>
          <a:endParaRPr lang="th-TH" sz="1800" dirty="0" smtClean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  <a:p>
          <a:pPr algn="l"/>
          <a:endParaRPr lang="th-TH" sz="1800" dirty="0" smtClean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51AA7827-69CA-4D22-8C4C-20E10FC3F13A}" type="parTrans" cxnId="{92FFEBFB-FAC7-41C0-95F5-A2552D44328E}">
      <dgm:prSet/>
      <dgm:spPr/>
      <dgm:t>
        <a:bodyPr/>
        <a:lstStyle/>
        <a:p>
          <a:endParaRPr lang="th-TH"/>
        </a:p>
      </dgm:t>
    </dgm:pt>
    <dgm:pt modelId="{05DD9425-7E82-4AFD-B8D8-4D5ED2D8A09F}" type="sibTrans" cxnId="{92FFEBFB-FAC7-41C0-95F5-A2552D44328E}">
      <dgm:prSet/>
      <dgm:spPr/>
      <dgm:t>
        <a:bodyPr/>
        <a:lstStyle/>
        <a:p>
          <a:endParaRPr lang="th-TH"/>
        </a:p>
      </dgm:t>
    </dgm:pt>
    <dgm:pt modelId="{FF70D5A4-C526-4B7F-BA1E-2B050CEBE500}">
      <dgm:prSet/>
      <dgm:spPr/>
      <dgm:t>
        <a:bodyPr/>
        <a:lstStyle/>
        <a:p>
          <a:endParaRPr lang="th-TH"/>
        </a:p>
      </dgm:t>
    </dgm:pt>
    <dgm:pt modelId="{AF6E5F57-6EAF-4A25-801D-DC9392A05685}" type="parTrans" cxnId="{72FF654A-70FC-41A7-9596-1DB28B197BD5}">
      <dgm:prSet/>
      <dgm:spPr/>
      <dgm:t>
        <a:bodyPr/>
        <a:lstStyle/>
        <a:p>
          <a:endParaRPr lang="th-TH"/>
        </a:p>
      </dgm:t>
    </dgm:pt>
    <dgm:pt modelId="{1648DB51-B459-4FEA-9498-FF4B7E3CAE6B}" type="sibTrans" cxnId="{72FF654A-70FC-41A7-9596-1DB28B197BD5}">
      <dgm:prSet/>
      <dgm:spPr/>
      <dgm:t>
        <a:bodyPr/>
        <a:lstStyle/>
        <a:p>
          <a:endParaRPr lang="th-TH"/>
        </a:p>
      </dgm:t>
    </dgm:pt>
    <dgm:pt modelId="{531DDCDE-16E8-4FA1-935E-AACB121B5D10}">
      <dgm:prSet/>
      <dgm:spPr/>
      <dgm:t>
        <a:bodyPr/>
        <a:lstStyle/>
        <a:p>
          <a:endParaRPr lang="th-TH"/>
        </a:p>
      </dgm:t>
    </dgm:pt>
    <dgm:pt modelId="{8341021B-AD34-4FCB-99CD-8E240BB411CF}" type="parTrans" cxnId="{D74CE376-CEB7-4618-A687-1BEE92E504BE}">
      <dgm:prSet/>
      <dgm:spPr/>
      <dgm:t>
        <a:bodyPr/>
        <a:lstStyle/>
        <a:p>
          <a:endParaRPr lang="th-TH"/>
        </a:p>
      </dgm:t>
    </dgm:pt>
    <dgm:pt modelId="{8E8C8B6E-BB63-41F0-A426-AAA1A93E9FB1}" type="sibTrans" cxnId="{D74CE376-CEB7-4618-A687-1BEE92E504BE}">
      <dgm:prSet/>
      <dgm:spPr/>
      <dgm:t>
        <a:bodyPr/>
        <a:lstStyle/>
        <a:p>
          <a:endParaRPr lang="th-TH"/>
        </a:p>
      </dgm:t>
    </dgm:pt>
    <dgm:pt modelId="{0A44E9C7-AE64-494A-B24A-5E9BA4DCA3FA}" type="pres">
      <dgm:prSet presAssocID="{8993ABC4-A632-40FF-874F-0C487E0201A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52D31571-A2CA-4B48-AEAC-C264C17A65BF}" type="pres">
      <dgm:prSet presAssocID="{8993ABC4-A632-40FF-874F-0C487E0201A0}" presName="axisShape" presStyleLbl="bgShp" presStyleIdx="0" presStyleCnt="1" custScaleX="124932" custLinFactNeighborX="-5392"/>
      <dgm:spPr>
        <a:solidFill>
          <a:schemeClr val="tx1"/>
        </a:solidFill>
        <a:ln w="12700" cmpd="sng"/>
      </dgm:spPr>
    </dgm:pt>
    <dgm:pt modelId="{FB12D488-890A-4BA8-AC01-113AFFCEF275}" type="pres">
      <dgm:prSet presAssocID="{8993ABC4-A632-40FF-874F-0C487E0201A0}" presName="rect1" presStyleLbl="node1" presStyleIdx="0" presStyleCnt="4" custScaleX="134416" custScaleY="112443" custLinFactNeighborX="-12539" custLinFactNeighborY="-73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82BE6E1-E340-43B5-83B6-5E15839C6A09}" type="pres">
      <dgm:prSet presAssocID="{8993ABC4-A632-40FF-874F-0C487E0201A0}" presName="rect2" presStyleLbl="node1" presStyleIdx="1" presStyleCnt="4" custScaleX="122751" custScaleY="75625" custLinFactNeighborX="10868" custLinFactNeighborY="68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2BC478F-9A56-43A3-825A-3F2E8168B27E}" type="pres">
      <dgm:prSet presAssocID="{8993ABC4-A632-40FF-874F-0C487E0201A0}" presName="rect3" presStyleLbl="node1" presStyleIdx="2" presStyleCnt="4" custScaleX="126885" custScaleY="89024" custLinFactNeighborX="-17323" custLinFactNeighborY="159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5F87519-20B3-4F56-8B35-5D1F8F8D0636}" type="pres">
      <dgm:prSet presAssocID="{8993ABC4-A632-40FF-874F-0C487E0201A0}" presName="rect4" presStyleLbl="node1" presStyleIdx="3" presStyleCnt="4" custLinFactNeighborX="4928" custLinFactNeighborY="162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9D4F3415-D69D-480A-8726-69D30242CC81}" srcId="{8993ABC4-A632-40FF-874F-0C487E0201A0}" destId="{4CCB84DD-86F1-423F-B0EB-D85FE7C75C71}" srcOrd="0" destOrd="0" parTransId="{E9F4F394-5831-42A8-AC86-8E8776E7A7B9}" sibTransId="{0E7D8808-6B90-45FC-833E-ADB50AAF1DE3}"/>
    <dgm:cxn modelId="{0DFE0812-AA06-4B90-B987-ACC890B19D39}" srcId="{8993ABC4-A632-40FF-874F-0C487E0201A0}" destId="{009F2FAD-88F9-43B9-8E42-03386D2398D3}" srcOrd="4" destOrd="0" parTransId="{37190BCC-5635-446F-B3DC-66B981EAFC9B}" sibTransId="{2CC44D93-BA11-4F15-80CA-2BB7EA4A0D52}"/>
    <dgm:cxn modelId="{44C90602-F535-42A7-812C-182C738D12F8}" type="presOf" srcId="{2092652B-9BDA-4EDA-8044-085D4DFA4B25}" destId="{A5F87519-20B3-4F56-8B35-5D1F8F8D0636}" srcOrd="0" destOrd="0" presId="urn:microsoft.com/office/officeart/2005/8/layout/matrix2"/>
    <dgm:cxn modelId="{BBF84A83-14C4-4BA5-8DD6-3ECEDD08068B}" srcId="{8993ABC4-A632-40FF-874F-0C487E0201A0}" destId="{2092652B-9BDA-4EDA-8044-085D4DFA4B25}" srcOrd="3" destOrd="0" parTransId="{FD4498EC-8D10-4A7A-A6DB-80976334DD82}" sibTransId="{3A37EA34-5F42-47E0-B68D-0B56C506924C}"/>
    <dgm:cxn modelId="{72FF654A-70FC-41A7-9596-1DB28B197BD5}" srcId="{8993ABC4-A632-40FF-874F-0C487E0201A0}" destId="{FF70D5A4-C526-4B7F-BA1E-2B050CEBE500}" srcOrd="5" destOrd="0" parTransId="{AF6E5F57-6EAF-4A25-801D-DC9392A05685}" sibTransId="{1648DB51-B459-4FEA-9498-FF4B7E3CAE6B}"/>
    <dgm:cxn modelId="{92FFEBFB-FAC7-41C0-95F5-A2552D44328E}" srcId="{8993ABC4-A632-40FF-874F-0C487E0201A0}" destId="{8C3D73CE-4F17-49B6-BDFD-EC911B260F6D}" srcOrd="1" destOrd="0" parTransId="{51AA7827-69CA-4D22-8C4C-20E10FC3F13A}" sibTransId="{05DD9425-7E82-4AFD-B8D8-4D5ED2D8A09F}"/>
    <dgm:cxn modelId="{D74CE376-CEB7-4618-A687-1BEE92E504BE}" srcId="{8993ABC4-A632-40FF-874F-0C487E0201A0}" destId="{531DDCDE-16E8-4FA1-935E-AACB121B5D10}" srcOrd="6" destOrd="0" parTransId="{8341021B-AD34-4FCB-99CD-8E240BB411CF}" sibTransId="{8E8C8B6E-BB63-41F0-A426-AAA1A93E9FB1}"/>
    <dgm:cxn modelId="{5DD53887-661A-4C3D-BAE7-AF133146A089}" type="presOf" srcId="{4CCB84DD-86F1-423F-B0EB-D85FE7C75C71}" destId="{FB12D488-890A-4BA8-AC01-113AFFCEF275}" srcOrd="0" destOrd="0" presId="urn:microsoft.com/office/officeart/2005/8/layout/matrix2"/>
    <dgm:cxn modelId="{254FB528-0FF0-44E7-B915-84AFE1C1C9CB}" type="presOf" srcId="{8993ABC4-A632-40FF-874F-0C487E0201A0}" destId="{0A44E9C7-AE64-494A-B24A-5E9BA4DCA3FA}" srcOrd="0" destOrd="0" presId="urn:microsoft.com/office/officeart/2005/8/layout/matrix2"/>
    <dgm:cxn modelId="{BD0135FD-4AA4-41AE-8A34-75EF6B36A2AF}" type="presOf" srcId="{8C3D73CE-4F17-49B6-BDFD-EC911B260F6D}" destId="{682BE6E1-E340-43B5-83B6-5E15839C6A09}" srcOrd="0" destOrd="0" presId="urn:microsoft.com/office/officeart/2005/8/layout/matrix2"/>
    <dgm:cxn modelId="{3335E02D-4CF0-4ED7-9F6A-ABA057B91D9F}" type="presOf" srcId="{58CEBA54-FE7B-4B15-8C5C-6E56FFC243F9}" destId="{82BC478F-9A56-43A3-825A-3F2E8168B27E}" srcOrd="0" destOrd="0" presId="urn:microsoft.com/office/officeart/2005/8/layout/matrix2"/>
    <dgm:cxn modelId="{C2ACEC0E-D776-49C5-978C-EFE43A9DAB84}" srcId="{8993ABC4-A632-40FF-874F-0C487E0201A0}" destId="{58CEBA54-FE7B-4B15-8C5C-6E56FFC243F9}" srcOrd="2" destOrd="0" parTransId="{67AA6D9C-1115-40C6-A1F8-8AE290245D16}" sibTransId="{551AE7BF-0FF7-46D8-8D22-C24ABFB8B153}"/>
    <dgm:cxn modelId="{5CB1FEAA-499F-49D1-8377-3E18DFC2E99A}" type="presParOf" srcId="{0A44E9C7-AE64-494A-B24A-5E9BA4DCA3FA}" destId="{52D31571-A2CA-4B48-AEAC-C264C17A65BF}" srcOrd="0" destOrd="0" presId="urn:microsoft.com/office/officeart/2005/8/layout/matrix2"/>
    <dgm:cxn modelId="{5C8C6258-CE56-4CA1-8DE3-A29356E06815}" type="presParOf" srcId="{0A44E9C7-AE64-494A-B24A-5E9BA4DCA3FA}" destId="{FB12D488-890A-4BA8-AC01-113AFFCEF275}" srcOrd="1" destOrd="0" presId="urn:microsoft.com/office/officeart/2005/8/layout/matrix2"/>
    <dgm:cxn modelId="{72F7B960-1F85-4F09-90AD-41C2509B5259}" type="presParOf" srcId="{0A44E9C7-AE64-494A-B24A-5E9BA4DCA3FA}" destId="{682BE6E1-E340-43B5-83B6-5E15839C6A09}" srcOrd="2" destOrd="0" presId="urn:microsoft.com/office/officeart/2005/8/layout/matrix2"/>
    <dgm:cxn modelId="{701E7F3B-93AB-445A-A8E2-86ADF0F7ACA8}" type="presParOf" srcId="{0A44E9C7-AE64-494A-B24A-5E9BA4DCA3FA}" destId="{82BC478F-9A56-43A3-825A-3F2E8168B27E}" srcOrd="3" destOrd="0" presId="urn:microsoft.com/office/officeart/2005/8/layout/matrix2"/>
    <dgm:cxn modelId="{96457A22-63C1-4E68-A344-01F128A93BD3}" type="presParOf" srcId="{0A44E9C7-AE64-494A-B24A-5E9BA4DCA3FA}" destId="{A5F87519-20B3-4F56-8B35-5D1F8F8D0636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D5E48C-78CE-4D70-B96D-B424FB9C8394}">
      <dsp:nvSpPr>
        <dsp:cNvPr id="0" name=""/>
        <dsp:cNvSpPr/>
      </dsp:nvSpPr>
      <dsp:spPr>
        <a:xfrm>
          <a:off x="1142974" y="0"/>
          <a:ext cx="5715039" cy="571503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2736E0-994E-49FE-BD31-2F8155857CFE}">
      <dsp:nvSpPr>
        <dsp:cNvPr id="0" name=""/>
        <dsp:cNvSpPr/>
      </dsp:nvSpPr>
      <dsp:spPr>
        <a:xfrm>
          <a:off x="1035835" y="1491721"/>
          <a:ext cx="5924510" cy="30872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พหุวัฒนธรรมและการอยู่ร่วมกัน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การพัฒนาคุณภาพชีวิต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ความเป็นธรรม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พื้นที่ทางการเมือง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ยุติความรุนแรง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สร้างความปลอดภัย</a:t>
          </a:r>
          <a:endParaRPr lang="th-TH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186544" y="1642430"/>
        <a:ext cx="5623092" cy="2785862"/>
      </dsp:txXfrm>
    </dsp:sp>
    <dsp:sp modelId="{0A4660B6-5085-436E-AC5F-C615F4E7B2EA}">
      <dsp:nvSpPr>
        <dsp:cNvPr id="0" name=""/>
        <dsp:cNvSpPr/>
      </dsp:nvSpPr>
      <dsp:spPr>
        <a:xfrm>
          <a:off x="1224137" y="0"/>
          <a:ext cx="5552810" cy="11896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kern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สันติภาพของภาคประชาสังคม</a:t>
          </a:r>
          <a:endParaRPr lang="th-TH" sz="2800" kern="1200" dirty="0">
            <a:solidFill>
              <a:srgbClr val="0070C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282209" y="58072"/>
        <a:ext cx="5436666" cy="10734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88988-538A-4C58-9E24-51CE16ABB2F1}">
      <dsp:nvSpPr>
        <dsp:cNvPr id="0" name=""/>
        <dsp:cNvSpPr/>
      </dsp:nvSpPr>
      <dsp:spPr>
        <a:xfrm>
          <a:off x="-214319" y="0"/>
          <a:ext cx="6983661" cy="455296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19EF94-3E3B-4911-8FBC-FD8BFE479E0C}">
      <dsp:nvSpPr>
        <dsp:cNvPr id="0" name=""/>
        <dsp:cNvSpPr/>
      </dsp:nvSpPr>
      <dsp:spPr>
        <a:xfrm>
          <a:off x="0" y="504423"/>
          <a:ext cx="2959429" cy="3679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400" kern="1200" dirty="0" smtClean="0"/>
            <a:t>ความหวัง</a:t>
          </a:r>
          <a:endParaRPr lang="th-TH" sz="5400" kern="1200" dirty="0"/>
        </a:p>
      </dsp:txBody>
      <dsp:txXfrm>
        <a:off x="17960" y="522383"/>
        <a:ext cx="2923509" cy="331983"/>
      </dsp:txXfrm>
    </dsp:sp>
    <dsp:sp modelId="{10D33767-AD3D-42DF-8503-D1FF6AF1D4F6}">
      <dsp:nvSpPr>
        <dsp:cNvPr id="0" name=""/>
        <dsp:cNvSpPr/>
      </dsp:nvSpPr>
      <dsp:spPr>
        <a:xfrm>
          <a:off x="3571894" y="500065"/>
          <a:ext cx="2898464" cy="38267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400" kern="1200" dirty="0" smtClean="0">
              <a:cs typeface="+mn-cs"/>
            </a:rPr>
            <a:t>ความกังวล</a:t>
          </a:r>
          <a:endParaRPr lang="th-TH" sz="5400" kern="1200" dirty="0">
            <a:cs typeface="+mn-cs"/>
          </a:endParaRPr>
        </a:p>
      </dsp:txBody>
      <dsp:txXfrm>
        <a:off x="3590575" y="518746"/>
        <a:ext cx="2861102" cy="345312"/>
      </dsp:txXfrm>
    </dsp:sp>
    <dsp:sp modelId="{14747AE3-AA29-4C47-B6E3-3C16DABF01D5}">
      <dsp:nvSpPr>
        <dsp:cNvPr id="0" name=""/>
        <dsp:cNvSpPr/>
      </dsp:nvSpPr>
      <dsp:spPr>
        <a:xfrm>
          <a:off x="0" y="1208178"/>
          <a:ext cx="6509471" cy="27324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600" kern="1200" dirty="0" smtClean="0"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600" kern="1200" dirty="0" smtClean="0"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600" kern="1200" dirty="0" smtClean="0"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600" b="1" kern="1200" dirty="0" smtClean="0"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600" b="1" kern="1200" dirty="0" smtClean="0"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600" b="1" kern="1200" dirty="0" smtClean="0"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b="1" kern="1200" dirty="0" smtClean="0"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u="sng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ข้อเสนอแนะ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สร้างพื้นที่ปลอดภัย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สร้างอำนาจต่อรอง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ความเป็นอิสระในการขับเคลื่อนในประเด็นต่างๆ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ต้องการให้คู่ขัดแย้ง เห็นความสำคัญในการขับเคลื่อนสันติภาพ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ต้องสะท้อนเสียงคนฐานราก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เชื่อมโยงงานด้านสันติภาพในมิติต่างๆ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0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0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0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0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000" b="1" kern="1200" dirty="0">
            <a:cs typeface="+mn-cs"/>
          </a:endParaRPr>
        </a:p>
      </dsp:txBody>
      <dsp:txXfrm>
        <a:off x="133386" y="1341564"/>
        <a:ext cx="6242699" cy="24656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D31571-A2CA-4B48-AEAC-C264C17A65BF}">
      <dsp:nvSpPr>
        <dsp:cNvPr id="0" name=""/>
        <dsp:cNvSpPr/>
      </dsp:nvSpPr>
      <dsp:spPr>
        <a:xfrm>
          <a:off x="0" y="0"/>
          <a:ext cx="8210872" cy="6572273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tx1"/>
        </a:solidFill>
        <a:ln w="12700" cmpd="sng"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12D488-890A-4BA8-AC01-113AFFCEF275}">
      <dsp:nvSpPr>
        <dsp:cNvPr id="0" name=""/>
        <dsp:cNvSpPr/>
      </dsp:nvSpPr>
      <dsp:spPr>
        <a:xfrm>
          <a:off x="647670" y="71440"/>
          <a:ext cx="3533674" cy="2956024"/>
        </a:xfrm>
        <a:prstGeom prst="roundRect">
          <a:avLst/>
        </a:prstGeom>
        <a:noFill/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600" kern="1200" dirty="0" smtClean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600" kern="1200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800" kern="1200" dirty="0" smtClean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จุดแข็ง    (ปัจจัยภายใน)</a:t>
          </a:r>
          <a:endParaRPr lang="en-US" sz="1800" kern="1200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1.</a:t>
          </a:r>
          <a:r>
            <a:rPr lang="th-TH" sz="18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ได้รับการยอมรับ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2.</a:t>
          </a:r>
          <a:r>
            <a:rPr lang="th-TH" sz="18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การขับเคลื่อนกระบวนการสันติภาพและกระจายอำนาจ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3.</a:t>
          </a:r>
          <a:r>
            <a:rPr lang="th-TH" sz="18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มีความหลากหลายของคนทำงาน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4.</a:t>
          </a:r>
          <a:r>
            <a:rPr lang="th-TH" sz="18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เป็นพื้นที่คุยได้ทุกเรื่อง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800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91971" y="215741"/>
        <a:ext cx="3245072" cy="2667422"/>
      </dsp:txXfrm>
    </dsp:sp>
    <dsp:sp modelId="{682BE6E1-E340-43B5-83B6-5E15839C6A09}">
      <dsp:nvSpPr>
        <dsp:cNvPr id="0" name=""/>
        <dsp:cNvSpPr/>
      </dsp:nvSpPr>
      <dsp:spPr>
        <a:xfrm>
          <a:off x="4505318" y="928701"/>
          <a:ext cx="3227012" cy="1988112"/>
        </a:xfrm>
        <a:prstGeom prst="roundRect">
          <a:avLst/>
        </a:prstGeom>
        <a:noFill/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800" kern="1200" dirty="0" smtClean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จุดอ่อน (ปัจจัยภายใน)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1.</a:t>
          </a:r>
          <a:r>
            <a:rPr lang="th-TH" sz="18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ยุทธศาสตร์กว้างเกินไป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2.</a:t>
          </a:r>
          <a:r>
            <a:rPr lang="th-TH" sz="18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ฐานสมาชิกน้อย ไม่มีคนรุ่นใหม่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3.</a:t>
          </a:r>
          <a:r>
            <a:rPr lang="th-TH" sz="18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ทำงานแบบตั้งรับ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4.</a:t>
          </a:r>
          <a:r>
            <a:rPr lang="th-TH" sz="18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การสื่อสารกับภายนอกน้อย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800" kern="1200" dirty="0" smtClean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800" kern="1200" dirty="0" smtClean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800" kern="1200" dirty="0" smtClean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4602370" y="1025753"/>
        <a:ext cx="3032908" cy="1794008"/>
      </dsp:txXfrm>
    </dsp:sp>
    <dsp:sp modelId="{82BC478F-9A56-43A3-825A-3F2E8168B27E}">
      <dsp:nvSpPr>
        <dsp:cNvPr id="0" name=""/>
        <dsp:cNvSpPr/>
      </dsp:nvSpPr>
      <dsp:spPr>
        <a:xfrm>
          <a:off x="620895" y="4079383"/>
          <a:ext cx="3335691" cy="2340360"/>
        </a:xfrm>
        <a:prstGeom prst="roundRect">
          <a:avLst/>
        </a:prstGeom>
        <a:noFill/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800" strike="noStrike" kern="1200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300" strike="noStrike" kern="1200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800" strike="noStrike" kern="1200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strike="noStrike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โอกาส ( ปัจจัยภายนอก 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strike="noStrike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1.</a:t>
          </a:r>
          <a:r>
            <a:rPr lang="th-TH" sz="1800" strike="noStrike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องค์กรภายในและภายนอกหนุนเสริมสันติภาพ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strike="noStrike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2.</a:t>
          </a:r>
          <a:r>
            <a:rPr lang="th-TH" sz="18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นำเสนอมิติศาสนาและวิชาการสมัยใหม่ให้กับสังคม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strike="noStrike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3.</a:t>
          </a:r>
          <a:r>
            <a:rPr lang="th-TH" sz="1800" strike="noStrike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นโยบาย ของ</a:t>
          </a:r>
          <a:r>
            <a:rPr lang="th-TH" sz="1800" strike="noStrike" kern="12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สมช</a:t>
          </a:r>
          <a:r>
            <a:rPr lang="en-US" sz="1800" strike="noStrike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</a:t>
          </a:r>
          <a:r>
            <a:rPr lang="th-TH" sz="1800" strike="noStrike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และ คำสั่งนายกฯ ที่ 230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strike="noStrike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4.</a:t>
          </a:r>
          <a:r>
            <a:rPr lang="th-TH" sz="18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การเปิดประชาคมอาเซียน คือ </a:t>
          </a:r>
          <a:r>
            <a:rPr lang="en-US" sz="18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AC </a:t>
          </a:r>
          <a:r>
            <a:rPr lang="th-TH" sz="18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ทำให้มีโอกาสทำงาน</a:t>
          </a:r>
          <a:r>
            <a:rPr lang="th-TH" sz="1800" kern="12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ได้มาก</a:t>
          </a:r>
          <a:r>
            <a:rPr lang="th-TH" sz="18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ขึ้น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strike="noStrike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5.</a:t>
          </a:r>
          <a:r>
            <a:rPr lang="th-TH" sz="1800" strike="noStrike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การมี</a:t>
          </a:r>
          <a:r>
            <a:rPr lang="th-TH" sz="18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สื่อ </a:t>
          </a:r>
          <a:r>
            <a:rPr lang="en-US" sz="18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social media </a:t>
          </a:r>
          <a:endParaRPr lang="th-TH" sz="1800" strike="noStrike" kern="1200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800" strike="noStrike" kern="1200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400" strike="noStrike" kern="1200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400" strike="noStrike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35142" y="4193630"/>
        <a:ext cx="3107197" cy="2111866"/>
      </dsp:txXfrm>
    </dsp:sp>
    <dsp:sp modelId="{A5F87519-20B3-4F56-8B35-5D1F8F8D0636}">
      <dsp:nvSpPr>
        <dsp:cNvPr id="0" name=""/>
        <dsp:cNvSpPr/>
      </dsp:nvSpPr>
      <dsp:spPr>
        <a:xfrm>
          <a:off x="4648213" y="3943363"/>
          <a:ext cx="2628909" cy="2628909"/>
        </a:xfrm>
        <a:prstGeom prst="roundRect">
          <a:avLst/>
        </a:prstGeom>
        <a:noFill/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ความเสี่ยง (ปัจจัยภายนอก)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1.</a:t>
          </a:r>
          <a:r>
            <a:rPr lang="th-TH" sz="18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อยู่ภายใต้รัฐบาลทหาร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2.</a:t>
          </a:r>
          <a:r>
            <a:rPr lang="th-TH" sz="18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องค์กรภาคประชาสังคมบางส่วนเป็นฐานเสียงของรัฐ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3.</a:t>
          </a:r>
          <a:r>
            <a:rPr lang="th-TH" sz="180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ช่องทางทางกฎหมายที่เอื้อการทำงานมีจำกัด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800" kern="1200" dirty="0" smtClean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4776546" y="4071696"/>
        <a:ext cx="2372243" cy="23722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256D1-B29D-48A7-85CD-BC26673ADF7A}" type="datetimeFigureOut">
              <a:rPr lang="th-TH" smtClean="0"/>
              <a:pPr/>
              <a:t>23/05/60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72DC-656A-4109-93EA-BBBDF35FB19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691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256D1-B29D-48A7-85CD-BC26673ADF7A}" type="datetimeFigureOut">
              <a:rPr lang="th-TH" smtClean="0"/>
              <a:pPr/>
              <a:t>23/05/60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72DC-656A-4109-93EA-BBBDF35FB19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03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256D1-B29D-48A7-85CD-BC26673ADF7A}" type="datetimeFigureOut">
              <a:rPr lang="th-TH" smtClean="0"/>
              <a:pPr/>
              <a:t>23/05/60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72DC-656A-4109-93EA-BBBDF35FB19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5463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256D1-B29D-48A7-85CD-BC26673ADF7A}" type="datetimeFigureOut">
              <a:rPr lang="th-TH" smtClean="0"/>
              <a:pPr/>
              <a:t>23/05/60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72DC-656A-4109-93EA-BBBDF35FB19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4964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256D1-B29D-48A7-85CD-BC26673ADF7A}" type="datetimeFigureOut">
              <a:rPr lang="th-TH" smtClean="0"/>
              <a:pPr/>
              <a:t>23/05/60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72DC-656A-4109-93EA-BBBDF35FB19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6231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256D1-B29D-48A7-85CD-BC26673ADF7A}" type="datetimeFigureOut">
              <a:rPr lang="th-TH" smtClean="0"/>
              <a:pPr/>
              <a:t>23/05/60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72DC-656A-4109-93EA-BBBDF35FB19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889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256D1-B29D-48A7-85CD-BC26673ADF7A}" type="datetimeFigureOut">
              <a:rPr lang="th-TH" smtClean="0"/>
              <a:pPr/>
              <a:t>23/05/60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72DC-656A-4109-93EA-BBBDF35FB19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1831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256D1-B29D-48A7-85CD-BC26673ADF7A}" type="datetimeFigureOut">
              <a:rPr lang="th-TH" smtClean="0"/>
              <a:pPr/>
              <a:t>23/05/60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72DC-656A-4109-93EA-BBBDF35FB19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522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256D1-B29D-48A7-85CD-BC26673ADF7A}" type="datetimeFigureOut">
              <a:rPr lang="th-TH" smtClean="0"/>
              <a:pPr/>
              <a:t>23/05/60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72DC-656A-4109-93EA-BBBDF35FB19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161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256D1-B29D-48A7-85CD-BC26673ADF7A}" type="datetimeFigureOut">
              <a:rPr lang="th-TH" smtClean="0"/>
              <a:pPr/>
              <a:t>23/05/60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72DC-656A-4109-93EA-BBBDF35FB19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517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256D1-B29D-48A7-85CD-BC26673ADF7A}" type="datetimeFigureOut">
              <a:rPr lang="th-TH" smtClean="0"/>
              <a:pPr/>
              <a:t>23/05/60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72DC-656A-4109-93EA-BBBDF35FB19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58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256D1-B29D-48A7-85CD-BC26673ADF7A}" type="datetimeFigureOut">
              <a:rPr lang="th-TH" smtClean="0"/>
              <a:pPr/>
              <a:t>23/05/60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72DC-656A-4109-93EA-BBBDF35FB19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148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256D1-B29D-48A7-85CD-BC26673ADF7A}" type="datetimeFigureOut">
              <a:rPr lang="th-TH" smtClean="0"/>
              <a:pPr/>
              <a:t>23/05/60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72DC-656A-4109-93EA-BBBDF35FB19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602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256D1-B29D-48A7-85CD-BC26673ADF7A}" type="datetimeFigureOut">
              <a:rPr lang="th-TH" smtClean="0"/>
              <a:pPr/>
              <a:t>23/05/60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72DC-656A-4109-93EA-BBBDF35FB19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029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256D1-B29D-48A7-85CD-BC26673ADF7A}" type="datetimeFigureOut">
              <a:rPr lang="th-TH" smtClean="0"/>
              <a:pPr/>
              <a:t>23/05/60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72DC-656A-4109-93EA-BBBDF35FB19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301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256D1-B29D-48A7-85CD-BC26673ADF7A}" type="datetimeFigureOut">
              <a:rPr lang="th-TH" smtClean="0"/>
              <a:pPr/>
              <a:t>23/05/60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72DC-656A-4109-93EA-BBBDF35FB19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1016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256D1-B29D-48A7-85CD-BC26673ADF7A}" type="datetimeFigureOut">
              <a:rPr lang="th-TH" smtClean="0"/>
              <a:pPr/>
              <a:t>23/05/60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BB972DC-656A-4109-93EA-BBBDF35FB19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022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51520" y="428604"/>
            <a:ext cx="8369534" cy="2568348"/>
          </a:xfrm>
        </p:spPr>
        <p:txBody>
          <a:bodyPr>
            <a:normAutofit fontScale="90000"/>
          </a:bodyPr>
          <a:lstStyle/>
          <a:p>
            <a:pPr algn="ctr"/>
            <a:r>
              <a:rPr lang="th-TH" sz="3600" b="1" dirty="0" smtClean="0">
                <a:cs typeface="+mn-cs"/>
              </a:rPr>
              <a:t/>
            </a:r>
            <a:br>
              <a:rPr lang="th-TH" sz="3600" b="1" dirty="0" smtClean="0">
                <a:cs typeface="+mn-cs"/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th-TH" sz="27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ถอดบทเรียน </a:t>
            </a:r>
            <a:r>
              <a:rPr lang="th-TH" sz="27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7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27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7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27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th-TH" sz="27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ปีพัฒนาการและบทบาทของ</a:t>
            </a:r>
            <a:r>
              <a:rPr lang="en-US" sz="27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7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7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ประชาสังคมกับกระบวนการสันติภาพจังหวัดชายแดนภาคใต้</a:t>
            </a:r>
            <a:br>
              <a:rPr lang="th-TH" sz="27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7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และการจัดทำแผนที่เดินทางสภาประชาสังคมชายแดนใต้</a:t>
            </a:r>
            <a:r>
              <a:rPr lang="en-US" sz="27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7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th-TH" sz="31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46322" y="3429000"/>
            <a:ext cx="8136904" cy="2520280"/>
          </a:xfrm>
        </p:spPr>
        <p:txBody>
          <a:bodyPr>
            <a:normAutofit/>
          </a:bodyPr>
          <a:lstStyle/>
          <a:p>
            <a:r>
              <a:rPr lang="th-TH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</a:t>
            </a:r>
            <a:endParaRPr lang="en-US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r>
              <a:rPr lang="th-TH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สภาประชาสังคมชายแดนใต้</a:t>
            </a:r>
            <a:endParaRPr lang="en-US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ศูนย์ศึกษาสันติภาพและความ</a:t>
            </a:r>
            <a:r>
              <a:rPr lang="th-TH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ขัดแย้ง จุฬาลงกรณ์</a:t>
            </a:r>
            <a:r>
              <a:rPr lang="th-TH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มหาวิทยาลัย</a:t>
            </a:r>
            <a:endParaRPr lang="en-US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และสถาบันชุมชนท้องถิ่นพัฒนา</a:t>
            </a:r>
            <a:endParaRPr lang="en-US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7964461"/>
              </p:ext>
            </p:extLst>
          </p:nvPr>
        </p:nvGraphicFramePr>
        <p:xfrm>
          <a:off x="467544" y="548680"/>
          <a:ext cx="8072462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98080" cy="1417638"/>
          </a:xfrm>
        </p:spPr>
        <p:txBody>
          <a:bodyPr>
            <a:normAutofit fontScale="90000"/>
          </a:bodyPr>
          <a:lstStyle/>
          <a:p>
            <a:pPr lvl="0" algn="ctr"/>
            <a:r>
              <a:rPr lang="th-TH" sz="3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ข้อเสนอแนะ </a:t>
            </a:r>
            <a:br>
              <a:rPr lang="th-TH" sz="3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ภาคประชาสังคมในการขับเคลื่อนกระบวนการสันติภาพ</a:t>
            </a:r>
            <a:endParaRPr lang="th-TH" sz="32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987910"/>
              </p:ext>
            </p:extLst>
          </p:nvPr>
        </p:nvGraphicFramePr>
        <p:xfrm>
          <a:off x="1428728" y="1428736"/>
          <a:ext cx="6934218" cy="4552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th-TH" sz="31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สภาประชาสังคมชายแดนใต้</a:t>
            </a:r>
            <a:br>
              <a:rPr lang="th-TH" sz="31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1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Dewan</a:t>
            </a:r>
            <a:r>
              <a:rPr lang="en-US" sz="31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1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Badan</a:t>
            </a:r>
            <a:r>
              <a:rPr lang="en-US" sz="31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1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Masyarakat</a:t>
            </a:r>
            <a:r>
              <a:rPr lang="en-US" sz="31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1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Madani</a:t>
            </a:r>
            <a:r>
              <a:rPr lang="en-US" sz="31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Selatan </a:t>
            </a:r>
            <a:r>
              <a:rPr lang="en-US" sz="31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Thailand</a:t>
            </a:r>
            <a:endParaRPr lang="th-TH" sz="31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274769" cy="3880773"/>
          </a:xfrm>
        </p:spPr>
        <p:txBody>
          <a:bodyPr>
            <a:normAutofit fontScale="92500" lnSpcReduction="10000"/>
          </a:bodyPr>
          <a:lstStyle/>
          <a:p>
            <a:pPr algn="thaiDist"/>
            <a:endParaRPr lang="th-TH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/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</a:t>
            </a:r>
            <a:r>
              <a:rPr lang="th-T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เครือข่ายรวมนักพัฒนาและนักกิจกรรมทางสังคมในจังหวัดชายแดน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ใต้เพื่อ</a:t>
            </a:r>
            <a:r>
              <a:rPr lang="th-T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เป็นองค์กรประสานงานกลางของเครือข่ายองค์กรภาคประชาสังคมที่ถาวรและยั่งยืนในจังหวัดชายแดนใต้ สภาฯ ซึ่งประกอบด้วยคณะกรรมการจากตัวแทน 20 องค์กรประชาสังคมกว่า 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lang="th-T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องค์กรตั้งแต่ พ.ศ.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2554</a:t>
            </a:r>
          </a:p>
          <a:p>
            <a:pPr algn="thaiDist"/>
            <a:endParaRPr lang="th-TH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/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คณะกรรมการระยะที่  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 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2554-2558</a:t>
            </a:r>
          </a:p>
          <a:p>
            <a:pPr algn="thaiDist"/>
            <a:endParaRPr lang="th-TH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/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ผลงานที่โดดเด่น คือ การกระจายอำนาจและกระหนุนเสริมกระบวนการสันติภาพ</a:t>
            </a: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384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484784"/>
            <a:ext cx="6347714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การจัดทำแผนที่เดินทางและยุทธศาสตร์ของสภาประชาสังคมชายแดนใต้</a:t>
            </a:r>
          </a:p>
          <a:p>
            <a:pPr marL="0" indent="0" algn="ctr">
              <a:buNone/>
            </a:pPr>
            <a:r>
              <a:rPr lang="th-TH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ระยะที่</a:t>
            </a:r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th-TH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122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ตัวยึดเนื้อหา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5268797"/>
              </p:ext>
            </p:extLst>
          </p:nvPr>
        </p:nvGraphicFramePr>
        <p:xfrm>
          <a:off x="566738" y="285727"/>
          <a:ext cx="8577262" cy="6572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th-TH" sz="28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ข้อเสนอแนะของหลักภาคประชาสังคมต่อสภาฯ</a:t>
            </a:r>
            <a:endParaRPr lang="th-TH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4006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1. </a:t>
            </a:r>
            <a:r>
              <a:rPr lang="th-TH" sz="2000" b="1" dirty="0" smtClean="0"/>
              <a:t>ด้าน</a:t>
            </a:r>
            <a:r>
              <a:rPr lang="th-TH" sz="2000" b="1" dirty="0"/>
              <a:t>บทบาทของ</a:t>
            </a:r>
            <a:r>
              <a:rPr lang="th-TH" sz="2000" b="1" dirty="0" smtClean="0"/>
              <a:t>สภา </a:t>
            </a:r>
            <a:r>
              <a:rPr lang="th-TH" sz="2000" dirty="0" smtClean="0"/>
              <a:t>สภา</a:t>
            </a:r>
            <a:r>
              <a:rPr lang="th-TH" sz="2000" dirty="0"/>
              <a:t>ฯ ควรเป็นพื้นที่สาธารณะเพื่อเสริมอำนาจในการทำงานของภาคประชาชน </a:t>
            </a:r>
            <a:r>
              <a:rPr lang="th-TH" sz="2000" dirty="0" smtClean="0"/>
              <a:t>อีก</a:t>
            </a:r>
            <a:r>
              <a:rPr lang="th-TH" sz="2000" dirty="0"/>
              <a:t>ทั้งสร้างสภาฯบรรยากาศสันติภาพให้เกิดในสังคม ผ่อนคลายความคิดสุดโต่งและรุนแรง ซึ่งสภาฯจำเป็นต้องทำหน้าที่ในการประสานเชื่อมต่อการทำงานทั้งระหว่างองค์กรประชาสังคมและประชาชนในพื้นที่ </a:t>
            </a:r>
            <a:endParaRPr lang="en-US" sz="2000" dirty="0" smtClean="0"/>
          </a:p>
          <a:p>
            <a:r>
              <a:rPr lang="en-US" sz="2000" b="1" dirty="0" smtClean="0"/>
              <a:t>2. </a:t>
            </a:r>
            <a:r>
              <a:rPr lang="th-TH" sz="2000" b="1" dirty="0" smtClean="0"/>
              <a:t>ด้าน</a:t>
            </a:r>
            <a:r>
              <a:rPr lang="th-TH" sz="2000" b="1" dirty="0"/>
              <a:t>เนื้อหาและประเด็นการขับเคลื่อน</a:t>
            </a:r>
            <a:r>
              <a:rPr lang="th-TH" sz="2000" i="1" dirty="0"/>
              <a:t> </a:t>
            </a:r>
            <a:r>
              <a:rPr lang="th-TH" sz="2000" dirty="0" smtClean="0"/>
              <a:t>สภา</a:t>
            </a:r>
            <a:r>
              <a:rPr lang="th-TH" sz="2000" dirty="0"/>
              <a:t>ฯ ควรขับเคลื่อนการทำงานที่ยึดโยงกับภาคประชาชน ซึ่งครอบคลุมในประเด็นต่างๆ ได้แก่ กระบวนการประชาธิปไตย ความยุติธรรม มิติเชิงวัฒนธรรมศาสนา และบริบทที่เป็นจริงในพื้นที่ โดยสภาฯ จะต้องเสนอวาระที่สามารถขับเคลื่อนงานได้จริงด้วยกระบวนการสันติวิธี อีกทั้งต้องสื่อสารให้สังคมในวงกว้างได้รับรู้</a:t>
            </a:r>
            <a:endParaRPr lang="en-US" sz="2000" dirty="0"/>
          </a:p>
          <a:p>
            <a:r>
              <a:rPr lang="en-US" sz="2000" b="1" dirty="0" smtClean="0"/>
              <a:t>3.</a:t>
            </a:r>
            <a:r>
              <a:rPr lang="th-TH" sz="2000" b="1" dirty="0" smtClean="0"/>
              <a:t>ด้าน</a:t>
            </a:r>
            <a:r>
              <a:rPr lang="th-TH" sz="2000" b="1" dirty="0"/>
              <a:t>การบริหารและการจัดการ</a:t>
            </a:r>
            <a:r>
              <a:rPr lang="th-TH" sz="2000" i="1" dirty="0"/>
              <a:t> </a:t>
            </a:r>
            <a:r>
              <a:rPr lang="th-TH" sz="2000" dirty="0"/>
              <a:t>สภาฯ ควรแสดงให้เห็นถึงความชัดเจนในสถานภาพ รูปแบบการบริหารจัดการ  การวางแผนการทำงาน ระบบการปรึกษาหารือ การประเมิน การสื่อสารองค์กร การพัฒนาฐานข้อมูลองค์กรเครือข่ายรวมทั้งการพัฒนาศักยภาพของสมาชิกองค์กร  โดยหลักการบริหารของสภาฯ จำเป็นต้องอิงอยู่กับการสร้างความไว้วางใจ และการรักษาความสัมพันธ์ระหว่างสมาชิกและเครือข่ายองค์กรประชาสังคมอื่นๆ </a:t>
            </a:r>
            <a:endParaRPr lang="en-US" sz="2000" dirty="0"/>
          </a:p>
          <a:p>
            <a:r>
              <a:rPr lang="en-US" sz="2000" b="1" dirty="0" smtClean="0"/>
              <a:t>4.</a:t>
            </a:r>
            <a:r>
              <a:rPr lang="th-TH" sz="2000" b="1" dirty="0" smtClean="0"/>
              <a:t>ด้าน</a:t>
            </a:r>
            <a:r>
              <a:rPr lang="th-TH" sz="2000" b="1" dirty="0"/>
              <a:t>การสร้างและขยายเครือข่ายการทำงาน</a:t>
            </a:r>
            <a:r>
              <a:rPr lang="th-TH" sz="2000" i="1" dirty="0"/>
              <a:t> </a:t>
            </a:r>
            <a:r>
              <a:rPr lang="th-TH" sz="2000" dirty="0"/>
              <a:t>สภาฯ</a:t>
            </a:r>
            <a:r>
              <a:rPr lang="th-TH" sz="2000" i="1" dirty="0"/>
              <a:t> </a:t>
            </a:r>
            <a:r>
              <a:rPr lang="th-TH" sz="2000" dirty="0"/>
              <a:t>ควรขยายเครือข่ายการทำงานกับภาคส่วนต่างๆ ต่อไปนี้ </a:t>
            </a:r>
            <a:r>
              <a:rPr lang="en-US" sz="2000" dirty="0"/>
              <a:t>1)</a:t>
            </a:r>
            <a:r>
              <a:rPr lang="en-US" sz="2000" i="1" dirty="0"/>
              <a:t> </a:t>
            </a:r>
            <a:r>
              <a:rPr lang="th-TH" sz="2000" dirty="0"/>
              <a:t>สภาฯ ควรขยายฐานสมาชิกสภาฯ เพื่อให้มีเครือข่ายที่หลากหลายที่มากกว่าปัจจุบันโดยเฉพาะอย่างยิ่ง เครือข่ายเยาวชน เครือข่ายยุติธรรม เครือข่ายพหุวัฒนธรรม </a:t>
            </a:r>
            <a:r>
              <a:rPr lang="en-US" sz="2000" dirty="0"/>
              <a:t>2)</a:t>
            </a:r>
            <a:r>
              <a:rPr lang="en-US" sz="2000" i="1" dirty="0"/>
              <a:t> </a:t>
            </a:r>
            <a:r>
              <a:rPr lang="th-TH" sz="2000" dirty="0"/>
              <a:t>สภาฯ ควรขยายทำงานงานร่วมกับภาคส่วนต่างๆ เช่น เครือข่ายสถาบันการศึกษาทั้งในประเทศและต่างประเทศ กลุ่มผู้นำศาสนาและกลุ่มนักการเมืองทั้งในพื้นที่และระดับประเทศ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259632" y="1196752"/>
            <a:ext cx="6347714" cy="3880773"/>
          </a:xfrm>
        </p:spPr>
        <p:txBody>
          <a:bodyPr/>
          <a:lstStyle/>
          <a:p>
            <a:pPr algn="ctr"/>
            <a:endParaRPr lang="th-TH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th-TH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ยุทธศาสตร์</a:t>
            </a:r>
          </a:p>
          <a:p>
            <a:pPr algn="ctr">
              <a:buNone/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สภาประชาสังคมชายแดนใต้ </a:t>
            </a:r>
          </a:p>
          <a:p>
            <a:pPr algn="ctr">
              <a:buNone/>
            </a:pPr>
            <a:endParaRPr lang="th-TH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 เมษายน 2559 	</a:t>
            </a:r>
          </a:p>
          <a:p>
            <a:endParaRPr lang="th-TH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88515" y="573633"/>
            <a:ext cx="7498080" cy="576064"/>
          </a:xfrm>
        </p:spPr>
        <p:txBody>
          <a:bodyPr>
            <a:noAutofit/>
          </a:bodyPr>
          <a:lstStyle/>
          <a:p>
            <a:r>
              <a:rPr lang="th-TH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วิสัยทัศน์</a:t>
            </a: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th-TH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-468560" y="1412777"/>
            <a:ext cx="7929092" cy="7200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สังคมที่เป็นธรรมและมีสันติภาพที่ยั่งยืนสำหรับทุกคน</a:t>
            </a:r>
          </a:p>
          <a:p>
            <a:endParaRPr lang="th-TH" dirty="0" smtClean="0"/>
          </a:p>
          <a:p>
            <a:pPr>
              <a:buNone/>
            </a:pPr>
            <a:endParaRPr lang="en-US" b="1" dirty="0" smtClean="0"/>
          </a:p>
          <a:p>
            <a:endParaRPr lang="en-US" b="1" dirty="0" smtClean="0"/>
          </a:p>
          <a:p>
            <a:endParaRPr lang="th-TH" dirty="0"/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649758" y="2240868"/>
            <a:ext cx="6347713" cy="6480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h-TH" sz="2800" b="1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พันธ</a:t>
            </a:r>
            <a:r>
              <a:rPr lang="th-TH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กิจ</a:t>
            </a:r>
            <a:endParaRPr lang="th-TH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ตัวยึดเนื้อหา 2"/>
          <p:cNvSpPr txBox="1">
            <a:spLocks/>
          </p:cNvSpPr>
          <p:nvPr/>
        </p:nvSpPr>
        <p:spPr>
          <a:xfrm>
            <a:off x="649758" y="3140968"/>
            <a:ext cx="8505092" cy="829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3" charset="2"/>
              <a:buNone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หนุนเสริมการสร้างสันติภาพและกระบวนการสันติภาพอย่างยั่งยืนโดยการมีส่วนร่วม</a:t>
            </a:r>
          </a:p>
          <a:p>
            <a:pPr>
              <a:buFont typeface="Wingdings 3" charset="2"/>
              <a:buNone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ของภาคประชาชน</a:t>
            </a:r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588515" y="4463008"/>
            <a:ext cx="6347713" cy="5151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h-TH" sz="112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r>
              <a:rPr lang="th-TH" sz="9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9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dirty="0" smtClean="0"/>
              <a:t> </a:t>
            </a:r>
            <a:endParaRPr lang="th-TH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ตัวยึดเนื้อหา 2"/>
          <p:cNvSpPr txBox="1">
            <a:spLocks/>
          </p:cNvSpPr>
          <p:nvPr/>
        </p:nvSpPr>
        <p:spPr>
          <a:xfrm>
            <a:off x="641795" y="4661160"/>
            <a:ext cx="6347714" cy="2088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 sz="200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 3" charset="2"/>
              <a:buNone/>
            </a:pPr>
            <a:r>
              <a:rPr lang="th-TH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เป็นองค์กรที่ได้รับการยอมรับจากทุกภาคส่วน เพื่อให้</a:t>
            </a:r>
          </a:p>
          <a:p>
            <a:pPr>
              <a:buFont typeface="Wingdings 3" charset="2"/>
              <a:buNone/>
            </a:pPr>
            <a:r>
              <a:rPr lang="th-TH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เกิดข้อตกลงสันติภาพที่มาจากการมีส่วนร่วมของ</a:t>
            </a:r>
          </a:p>
          <a:p>
            <a:pPr>
              <a:buFont typeface="Wingdings 3" charset="2"/>
              <a:buNone/>
            </a:pPr>
            <a:r>
              <a:rPr lang="th-TH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ประชาชน</a:t>
            </a:r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7041" y="-315416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   </a:t>
            </a:r>
            <a:r>
              <a:rPr lang="th-TH" sz="31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ยุทธศาสตร์ที่ １ </a:t>
            </a:r>
            <a:br>
              <a:rPr lang="th-TH" sz="31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1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การสร้างพื้นที่กลางและผลักดันเชิงนโยบาย </a:t>
            </a:r>
            <a:br>
              <a:rPr lang="th-TH" sz="31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1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Common Space and Advocacy </a:t>
            </a:r>
            <a:br>
              <a:rPr lang="en-US" sz="31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th-TH" sz="31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827584" y="2564904"/>
            <a:ext cx="6347714" cy="3880773"/>
          </a:xfrm>
        </p:spPr>
        <p:txBody>
          <a:bodyPr>
            <a:normAutofit/>
          </a:bodyPr>
          <a:lstStyle/>
          <a:p>
            <a:endParaRPr lang="th-TH" dirty="0" smtClean="0"/>
          </a:p>
          <a:p>
            <a:pPr algn="ctr"/>
            <a:endParaRPr lang="th-TH" b="1" dirty="0" smtClean="0"/>
          </a:p>
          <a:p>
            <a:pPr algn="ctr">
              <a:buNone/>
            </a:pP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สร้าง/ขยายพื้นที่กลางให้กับภาคประชาชนที่มีความแตกต่างหลากหลาย ได้เข้ามามีส่วนร่วมในกระบวนการสันติภาพเพื่อนำไปสู่การจัดทำข้อเสนอและผลักดันเชิงนโยบายด้วยความรู้แก่ทุกฝ่าย</a:t>
            </a:r>
            <a:endParaRPr lang="th-T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dirty="0" smtClean="0"/>
              <a:t/>
            </a:r>
            <a:br>
              <a:rPr lang="th-TH" dirty="0" smtClean="0"/>
            </a:br>
            <a:r>
              <a:rPr lang="th-TH" sz="31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ยุทธศาสตร์ที่ 2 </a:t>
            </a:r>
            <a:br>
              <a:rPr lang="th-TH" sz="31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1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การเสริมพลัง </a:t>
            </a:r>
            <a:br>
              <a:rPr lang="th-TH" sz="31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1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Empowerment </a:t>
            </a:r>
            <a:endParaRPr lang="th-TH" sz="31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51520" y="2564904"/>
            <a:ext cx="7498080" cy="4800600"/>
          </a:xfrm>
        </p:spPr>
        <p:txBody>
          <a:bodyPr/>
          <a:lstStyle/>
          <a:p>
            <a:pPr algn="ctr"/>
            <a:endParaRPr lang="th-TH" dirty="0" smtClean="0"/>
          </a:p>
          <a:p>
            <a:pPr algn="ctr">
              <a:buNone/>
            </a:pPr>
            <a:r>
              <a:rPr lang="th-TH" sz="2400" dirty="0" smtClean="0"/>
              <a:t> </a:t>
            </a:r>
            <a:r>
              <a:rPr lang="th-TH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เสริมพลัง สร้างความเข้มแข็งและอำนาจการต่อรองให้กับภาคประชาสังคม และภาคประชาชนในทุกมิติ </a:t>
            </a:r>
            <a:endParaRPr lang="th-TH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จุดประสงค์ </a:t>
            </a:r>
            <a:endParaRPr lang="th-TH" sz="28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09598" y="1700808"/>
            <a:ext cx="6347714" cy="3880773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เพื่อสรุปบทเรียนของภาคประชาสังคมในการขับเคลื่อนกระบวนการสันติภาพจังหวัดชายแดนใต้</a:t>
            </a:r>
          </a:p>
          <a:p>
            <a:pPr>
              <a:buNone/>
            </a:pPr>
            <a:endPara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เพื่อจัดทำยุทธศาสตร์ของสภาประชาสังคมชายแดน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ใต้ระยะที่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ในสถานการณ์ที่เผชิญกับความท้าทายใหม่</a:t>
            </a:r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th-TH" dirty="0" smtClean="0"/>
              <a:t/>
            </a:r>
            <a:br>
              <a:rPr lang="th-TH" dirty="0" smtClean="0"/>
            </a:br>
            <a:r>
              <a:rPr lang="th-TH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th-TH" sz="31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ยุทธศาสตร์ที่ 3 </a:t>
            </a:r>
            <a:br>
              <a:rPr lang="th-TH" sz="31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1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การขยายเครือข่าย </a:t>
            </a:r>
            <a:br>
              <a:rPr lang="th-TH" sz="31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1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Networking </a:t>
            </a:r>
            <a:endParaRPr lang="th-TH" sz="31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51520" y="2276872"/>
            <a:ext cx="8496944" cy="4800600"/>
          </a:xfrm>
        </p:spPr>
        <p:txBody>
          <a:bodyPr/>
          <a:lstStyle/>
          <a:p>
            <a:endParaRPr lang="th-TH" dirty="0" smtClean="0"/>
          </a:p>
          <a:p>
            <a:pPr algn="ctr">
              <a:buNone/>
            </a:pP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ยายองค์กรสมาชิก/สมาชิกของสภาประชาสังคมชายแดนใต้รวมทั้งขยายเครือข่ายองค์กรภายในประเทศและต่างประเทศ </a:t>
            </a:r>
            <a:endParaRPr lang="th-T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ประเด็นของแผนงานขับเคลื่อน</a:t>
            </a:r>
            <a:endParaRPr lang="th-TH" sz="28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00808"/>
            <a:ext cx="6347714" cy="3880773"/>
          </a:xfrm>
        </p:spPr>
        <p:txBody>
          <a:bodyPr/>
          <a:lstStyle/>
          <a:p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2559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ออกแบบและเตรียมการภาคประชา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สังคมสู่กระบวนการสันติภาพ </a:t>
            </a:r>
          </a:p>
          <a:p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2560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การผลักดันวาระสันติภาพของภาคประชาสังคม</a:t>
            </a:r>
          </a:p>
          <a:p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2561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การสร้างความเชื่อมั่นและความชอบธรรมในกระบวนการสันติภาพ </a:t>
            </a:r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518407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solidFill>
                  <a:srgbClr val="0070C0"/>
                </a:solidFill>
              </a:rPr>
              <a:t>            สรุป</a:t>
            </a:r>
            <a:endParaRPr lang="th-TH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247676"/>
            <a:ext cx="7850833" cy="4677792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ความก้าวหน้า</a:t>
            </a:r>
          </a:p>
          <a:p>
            <a:pPr marL="0" indent="0" algn="thaiDist">
              <a:buNone/>
            </a:pP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องค์กร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ประชาสังคมในจังหวัดชายแดนใต้</a:t>
            </a: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ต่างมีความคิดริเริ่มและพยายามในการสร้างสันติภาพเชิงบวกในหลายแง่มุม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แต่แนวความคิดขององค์กรประชาสังคมยังคงไม่ได้เป็นหนึ่งเดียวแต่ยังเกิดข้อถกเถียงต่างๆ อย่างมากมายต่อ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ประเด็น เพื่อ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ขบคิดถึงปัญหาและแนวทางในการหาทางออกโดยใช้แนวทางทางการเมืองมาก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ขึ้น</a:t>
            </a:r>
          </a:p>
          <a:p>
            <a:pPr marL="0" indent="0">
              <a:buNone/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ข้อท้าทาย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การบริหารจัดการและงบประมาณ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ความร่วมมือการทำงานระหว่าง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องค์กรภาคประชาสังคมด้วยกันหรือผู้ให้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ทุน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การสามารถ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สร้างความไว้วางใจของภาคประชาสังคมกับเจ้าหน้าที่รัฐ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/>
            <a:endParaRPr lang="th-T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/>
            <a:endParaRPr lang="th-TH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/>
            <a:endParaRPr lang="th-T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84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solidFill>
                  <a:srgbClr val="0070C0"/>
                </a:solidFill>
              </a:rPr>
              <a:t>สรุป (ต่อ)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บทบาทขององค์กรประชาสังคมในความขัดแย้งชายแดนใต้</a:t>
            </a:r>
          </a:p>
          <a:p>
            <a:endParaRPr lang="th-T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การให้คุณค่ากับสันติภาพและประชาธิปไตย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Socialization)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ยึดเหนี่ยวทางสังคม และการสร้าง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เครือข่าย (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 cohesion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การผลักดันข้อเสนอแนะเชิงนโยบาย (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advocacy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3777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8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ข้อจำกัด</a:t>
            </a:r>
            <a:endParaRPr lang="th-TH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154" y="1939280"/>
            <a:ext cx="7263214" cy="4370040"/>
          </a:xfrm>
        </p:spPr>
        <p:txBody>
          <a:bodyPr>
            <a:noAutofit/>
          </a:bodyPr>
          <a:lstStyle/>
          <a:p>
            <a:pPr algn="thaiDist"/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ขาด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เสียงสะท้อนขององค์กรประชาสังคมอีกส่วน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หนึ่งที่สำคัญมา โดยเฉพาะ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กลุ่ม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นักสิทธิมนุษยชน กลุ่ม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นักธุรกิจ กลุ่มเยาวชนที่แตกต่างหลากหลาย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68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การทบทวนวรรณกรรม</a:t>
            </a:r>
            <a:endParaRPr lang="th-TH" sz="28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753" y="1628800"/>
            <a:ext cx="8138865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ประชาสังคมจังหวัดชายแดนภาคใต้ในบริบทของความรุนแรง</a:t>
            </a:r>
          </a:p>
          <a:p>
            <a:pPr marL="0" indent="0">
              <a:buNone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โดย </a:t>
            </a:r>
            <a:r>
              <a:rPr lang="th-TH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ชลิต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ถาวรนุ</a:t>
            </a:r>
            <a:r>
              <a:rPr lang="th-TH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กูล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กิจ นักวิจัยอิสระ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2551 (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บทความวิจัย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ประชาสังคมกับกระบวนการสันติภาพ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การขยายพื้นที่ภาคประชาชนเพื่อการแก้ไขปัญหาความรุนแรงในสามจังหวัดชายแดนใต้ </a:t>
            </a:r>
          </a:p>
          <a:p>
            <a:pPr marL="0" indent="0">
              <a:buNone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 ศูนย์ศึกษาสันติภาพและความขัดแย้ง จุฬาลงกรณ์มหาวิทยาลัย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th-TH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มูลนิธิฟริดิช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เนา</a:t>
            </a:r>
            <a:r>
              <a:rPr lang="th-TH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มันน์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และสำนักสันติวิธีและธรรม</a:t>
            </a:r>
            <a:r>
              <a:rPr lang="th-TH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ภิ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บาล สภาบันพระปกเกล้า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2552 (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เอกสารสรุปการสัมมนาเครือข่ายภาคประชาสังคม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pPr marL="0" indent="0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ประชาสังคมกับกระบวนการสันติภาพ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รายงานวิจัยสำรวจสถานภาพองค์กรประชาสังคมในชายแดนใต้ </a:t>
            </a:r>
          </a:p>
          <a:p>
            <a:pPr marL="0" indent="0">
              <a:buNone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 ศูนย์เฝ้าระวังสถานการณ์ภาคใต้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2554 (</a:t>
            </a:r>
            <a:r>
              <a:rPr lang="th-TH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รายงานวิจัย</a:t>
            </a:r>
            <a:r>
              <a:rPr lang="en-US" sz="2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1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วิธีการดำเนินงาน</a:t>
            </a:r>
            <a:endParaRPr lang="th-TH" sz="28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09598" y="1484784"/>
            <a:ext cx="7922841" cy="455657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1. การดำเนินเวทีแลกเปลี่ยน ความ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คิดเห็น 5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เวที รวมทั้งหมด 108 คน</a:t>
            </a:r>
          </a:p>
          <a:p>
            <a:pPr>
              <a:buNone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2. การ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สัมภาษณ์เชิงลึกตัวแทนกลุ่ม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ต่างๆ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6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กลุ่ม จาก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37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องค์กร</a:t>
            </a:r>
          </a:p>
          <a:p>
            <a:pPr>
              <a:buNone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เวทีแลกเปลี่ยน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ครั้งที่ 1 วันที่ 6-7 ธ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58        แกนหลักจากองค์กรสมาชิกสภาประชาสังคมชายแดนใต้ 23 องค์กร</a:t>
            </a: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ครั้งที่ 2 วันที่ 16 ม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2559     องค์กรที่สภาประชาสังคมชายแดนใต้ทำงานด้วย</a:t>
            </a: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ครั้งที่ 3 วันที่ 17 ม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ค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2559   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องค์กร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เยาวชน</a:t>
            </a: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ครั้งที่ 4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วันที่ 13 ก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2559  องค์กรภาคธุรกิจและนักการเมือง องค์กรด้านการศึกษา ศาสนาและวัฒนธรรม</a:t>
            </a:r>
          </a:p>
          <a:p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ครั้งที่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6-7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วันที่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15-16 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เม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2559 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การคืนข้อมูลแก่กลุ่มองค์กรประชาสังคม</a:t>
            </a:r>
          </a:p>
          <a:p>
            <a:pPr marL="82296" indent="0">
              <a:buNone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ข้อมูลจากเอกสารที่เกี่ยวข้อง</a:t>
            </a:r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ผู้เข้าร่วม </a:t>
            </a:r>
            <a:r>
              <a:rPr lang="en-US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</a:t>
            </a:r>
            <a:r>
              <a:rPr lang="th-TH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พื้นที่</a:t>
            </a:r>
            <a:r>
              <a:rPr lang="th-TH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</a:t>
            </a:r>
            <a:r>
              <a:rPr lang="en-US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sz="2800" dirty="0"/>
              <a:t/>
            </a:r>
            <a:br>
              <a:rPr lang="en-US" sz="2800" dirty="0"/>
            </a:br>
            <a:endParaRPr lang="th-TH" sz="2800" dirty="0"/>
          </a:p>
        </p:txBody>
      </p:sp>
      <p:graphicFrame>
        <p:nvGraphicFramePr>
          <p:cNvPr id="4" name="Chart 1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01080" cy="4757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490793" cy="1320800"/>
          </a:xfrm>
        </p:spPr>
        <p:txBody>
          <a:bodyPr>
            <a:noAutofit/>
          </a:bodyPr>
          <a:lstStyle/>
          <a:p>
            <a:r>
              <a:rPr lang="th-TH" sz="28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บทบาทของ</a:t>
            </a:r>
            <a:r>
              <a:rPr lang="th-TH" sz="2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ภาคประชา</a:t>
            </a:r>
            <a:r>
              <a:rPr lang="th-TH" sz="28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สังคมในกระบวนการสันติภาพ</a:t>
            </a:r>
            <a:endParaRPr lang="th-TH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44824"/>
            <a:ext cx="7058744" cy="4752528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การปกป้อง</a:t>
            </a:r>
            <a:r>
              <a:rPr lang="th-TH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พลเรือน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จากความรุนแรง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สร้างบรรยากาศระหว่างประชาสังคมให้มีการพุดคุยกัน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การให้คุณค่ากับสันติภาพ และการพัฒนาประชาธิปไตย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การติดตามและประเมินผล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การพุด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คุยในระดับต่างๆ 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การเป็นผู้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สังเกตการณ์</a:t>
            </a: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การอำนวยความสะดวกในการสนับสนุน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การพุด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คุย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การเป็นทรัพยากรบุคคลในการให้ข้อมูล คำปรึกษาต่างๆ  หรือเป็นตัวเชื่อมต่อกับภาคส่วนต่างๆ 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การผลักดัน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ข้อเสนแนะ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9.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การสร้างเครือข่าย ในการผลักดันข้อเสนอให้เป็นในหลายช่องทาง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610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กรอบคำถามสำคัญในการประชุมเชิงปฏิบัติการ</a:t>
            </a:r>
            <a:endParaRPr lang="th-TH" sz="28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09598" y="1700808"/>
            <a:ext cx="7490793" cy="4968551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  <a:r>
              <a:rPr lang="th-T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พัฒนาการของประชาสังคมชายแดนใต้ในรอบ 1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th-T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ปีที่ผ่าน                  </a:t>
            </a:r>
          </a:p>
          <a:p>
            <a:pPr marL="0" lvl="0" indent="0">
              <a:buNone/>
            </a:pPr>
            <a:r>
              <a:rPr lang="th-T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มาเป็นอย่างไรทิศทางไปสู่สันติภาพหรือไม่ (วิเคราะห์ ความสำเร็จและอุปสรรค)</a:t>
            </a:r>
          </a:p>
          <a:p>
            <a:pPr marL="0" lvl="0" indent="0">
              <a:buNone/>
            </a:pPr>
            <a:endParaRPr lang="en-US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สันติภาพในนิยามของภาคประชาสังคมชายแดนใต้</a:t>
            </a:r>
          </a:p>
          <a:p>
            <a:pPr marL="0" lvl="0" indent="0">
              <a:buNone/>
            </a:pPr>
            <a:endParaRPr lang="en-US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buNone/>
            </a:pP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อะไรคือความกังวลและความคาดหวังต่อกระบวนการสันติภาพชายแดนใต้ของภาคประชาสังคม</a:t>
            </a:r>
          </a:p>
          <a:p>
            <a:pPr lvl="0">
              <a:buNone/>
            </a:pPr>
            <a:endParaRPr lang="th-TH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buNone/>
            </a:pP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</a:t>
            </a:r>
            <a:r>
              <a:rPr lang="th-TH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ะไรจุดอ่อนและจุดอ่อนและจุดแข็งการทำงานของสภาประชาสังคมชายแดนใต้และทิศทางที่สภาประชาสังคมชายแดนใต้ต้องการดำเนินการต่อไปในอนาคต</a:t>
            </a:r>
            <a:endParaRPr lang="en-US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พัฒนาการของภาคประชาสังคมชายแดนใต้ตามห้วงเวลาต่างๆ</a:t>
            </a:r>
            <a:endParaRPr lang="en-US" sz="28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130753" cy="388077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ภาคประชาสังคมชายแดนใต้ในช่วงแรกของบริบทความรุนแรง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2547-2548 </a:t>
            </a: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ภาคประชาสังคมชายแดนใต้กับการขยายพื้นที่การเมือง พ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2549-2556</a:t>
            </a: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บทบาทภาคประชาสังคมกับกระบวนการสันติภาพ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2556-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ปัจจุบัน</a:t>
            </a:r>
          </a:p>
          <a:p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75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609600" y="764705"/>
            <a:ext cx="7850188" cy="583294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ผลสัมฤทธิ์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มองว่าเกิดการรวมตัวกันเป็นเครือข่าย 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การก่อตัวของความร่วมมือ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การผลักดันประเด็นปัญหาเฉพาะ 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มีความพยายามสร้างความเปลี่ยนแปลงใน</a:t>
            </a:r>
            <a:r>
              <a:rPr lang="th-TH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เชิงน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โนยาย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การทำงานบรรลุเป้าหมายขององค์กร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ระยะ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สั้น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การทำงานสื่อสารในประเด็นต่างๆ </a:t>
            </a:r>
            <a:endParaRPr lang="th-T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อุปสรรค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การบริหารจัดการและงบประมาณ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การได้รับการ</a:t>
            </a:r>
            <a:r>
              <a:rPr lang="th-TH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ยอมรับว่า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ยังถูกให้ความสำคัญน้อย เช่น กลุ่มผู้หญิง กลุ่มไทยพุทธ  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ความร่วมมือระหว่างองค์กรภาคประชาสังคมด้วยกันหรือผู้ให้ทุน การทำงานในพื้นที่เสี่ยง และการยังไม่สามารถสร้างความไว้วางใจของภาคประชาสังคมกับเจ้าหน้าที่รัฐ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024138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1273</TotalTime>
  <Words>1611</Words>
  <Application>Microsoft Office PowerPoint</Application>
  <PresentationFormat>On-screen Show (4:3)</PresentationFormat>
  <Paragraphs>193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 Unicode MS</vt:lpstr>
      <vt:lpstr>Arial</vt:lpstr>
      <vt:lpstr>Cordia New</vt:lpstr>
      <vt:lpstr>IrisUPC</vt:lpstr>
      <vt:lpstr>Tahoma</vt:lpstr>
      <vt:lpstr>Trebuchet MS</vt:lpstr>
      <vt:lpstr>Wingdings</vt:lpstr>
      <vt:lpstr>Wingdings 3</vt:lpstr>
      <vt:lpstr>Facet</vt:lpstr>
      <vt:lpstr>  ถอดบทเรียน   12 ปีพัฒนาการและบทบาทของ ประชาสังคมกับกระบวนการสันติภาพจังหวัดชายแดนภาคใต้ และการจัดทำแผนที่เดินทางสภาประชาสังคมชายแดนใต้  </vt:lpstr>
      <vt:lpstr>จุดประสงค์ </vt:lpstr>
      <vt:lpstr>การทบทวนวรรณกรรม</vt:lpstr>
      <vt:lpstr>วิธีการดำเนินงาน</vt:lpstr>
      <vt:lpstr>ผู้เข้าร่วม (ตามพื้นที่จังหวัด) </vt:lpstr>
      <vt:lpstr>บทบาทของภาคประชาสังคมในกระบวนการสันติภาพ</vt:lpstr>
      <vt:lpstr>กรอบคำถามสำคัญในการประชุมเชิงปฏิบัติการ</vt:lpstr>
      <vt:lpstr>พัฒนาการของภาคประชาสังคมชายแดนใต้ตามห้วงเวลาต่างๆ</vt:lpstr>
      <vt:lpstr>PowerPoint Presentation</vt:lpstr>
      <vt:lpstr>PowerPoint Presentation</vt:lpstr>
      <vt:lpstr>ข้อเสนอแนะ  ภาคประชาสังคมในการขับเคลื่อนกระบวนการสันติภาพ</vt:lpstr>
      <vt:lpstr>  สภาประชาสังคมชายแดนใต้ Dewan Badan Masyarakat Madani Selatan Thailand</vt:lpstr>
      <vt:lpstr>PowerPoint Presentation</vt:lpstr>
      <vt:lpstr>PowerPoint Presentation</vt:lpstr>
      <vt:lpstr>ข้อเสนอแนะของหลักภาคประชาสังคมต่อสภาฯ</vt:lpstr>
      <vt:lpstr>PowerPoint Presentation</vt:lpstr>
      <vt:lpstr>วิสัยทัศน์ </vt:lpstr>
      <vt:lpstr>     ยุทธศาสตร์ที่ １  การสร้างพื้นที่กลางและผลักดันเชิงนโยบาย  Common Space and Advocacy  </vt:lpstr>
      <vt:lpstr> ยุทธศาสตร์ที่ 2  การเสริมพลัง  Empowerment </vt:lpstr>
      <vt:lpstr>  ยุทธศาสตร์ที่ 3  การขยายเครือข่าย  Networking </vt:lpstr>
      <vt:lpstr>ประเด็นของแผนงานขับเคลื่อน</vt:lpstr>
      <vt:lpstr>            สรุป</vt:lpstr>
      <vt:lpstr>สรุป (ต่อ)</vt:lpstr>
      <vt:lpstr>ข้อจำกัด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ประเด็นสำคัญจากการประชุมเชิงปฏิบัติการ   การถอดบทเรียน "11 ปีพัฒนาการและบทบาทของ ประชาสังคมกับกระบวนการสันติภาพจังหวัดชายแดนภาคใต้"และการจัดทำ Roadmap สภาประชาสังคมชายแดนใต้</dc:title>
  <dc:creator>Windows User</dc:creator>
  <cp:lastModifiedBy>win10Pro2016</cp:lastModifiedBy>
  <cp:revision>118</cp:revision>
  <dcterms:created xsi:type="dcterms:W3CDTF">2016-04-15T01:10:19Z</dcterms:created>
  <dcterms:modified xsi:type="dcterms:W3CDTF">2017-05-23T00:51:39Z</dcterms:modified>
</cp:coreProperties>
</file>