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3" r:id="rId3"/>
    <p:sldId id="337" r:id="rId4"/>
    <p:sldId id="339" r:id="rId5"/>
    <p:sldId id="340" r:id="rId6"/>
    <p:sldId id="345" r:id="rId7"/>
    <p:sldId id="350" r:id="rId8"/>
    <p:sldId id="368" r:id="rId9"/>
    <p:sldId id="369" r:id="rId10"/>
    <p:sldId id="370" r:id="rId11"/>
    <p:sldId id="371" r:id="rId12"/>
    <p:sldId id="372" r:id="rId13"/>
    <p:sldId id="374" r:id="rId14"/>
    <p:sldId id="376" r:id="rId15"/>
    <p:sldId id="377" r:id="rId16"/>
    <p:sldId id="381" r:id="rId17"/>
    <p:sldId id="380" r:id="rId18"/>
    <p:sldId id="382" r:id="rId19"/>
    <p:sldId id="395" r:id="rId20"/>
    <p:sldId id="396" r:id="rId21"/>
    <p:sldId id="402" r:id="rId22"/>
    <p:sldId id="405" r:id="rId23"/>
    <p:sldId id="410" r:id="rId24"/>
    <p:sldId id="413" r:id="rId25"/>
    <p:sldId id="414" r:id="rId26"/>
    <p:sldId id="415" r:id="rId27"/>
    <p:sldId id="404" r:id="rId28"/>
    <p:sldId id="392" r:id="rId29"/>
    <p:sldId id="394" r:id="rId30"/>
    <p:sldId id="378" r:id="rId31"/>
  </p:sldIdLst>
  <p:sldSz cx="9144000" cy="6858000" type="screen4x3"/>
  <p:notesSz cx="6743700" cy="98806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4660"/>
  </p:normalViewPr>
  <p:slideViewPr>
    <p:cSldViewPr>
      <p:cViewPr varScale="1">
        <p:scale>
          <a:sx n="71" d="100"/>
          <a:sy n="71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AEF8-4965-42D1-AABC-48DAA773A41A}" type="datetimeFigureOut">
              <a:rPr lang="th-TH" smtClean="0"/>
              <a:pPr/>
              <a:t>23/05/60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4856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70" y="9384856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0DCB-1C71-4EE3-86C8-B5D6A9D8C83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62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7D7A-44E4-438E-AA36-F811675404FE}" type="datetimeFigureOut">
              <a:rPr lang="th-TH" smtClean="0"/>
              <a:pPr/>
              <a:t>23/05/60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6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70" y="9384856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9B14-3736-4D94-AADC-B16E6D9209A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1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716DE-7CD0-4CFF-A948-F64806C49146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641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9B14-3736-4D94-AADC-B16E6D9209AC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802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17F7-B44B-4220-A6C5-5A2435B72BC5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60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64904-88F0-4C0D-8A9D-D709F51A8B3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257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CD32-A565-4B85-941B-6EE4B14CA0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CD32-A565-4B85-941B-6EE4B14CA0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B4160-EB1E-4649-87D9-D0FF6894BD42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38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E0FA9-467F-4970-AB2C-7C758ABA445D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2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A2B8-EF43-4C38-BD32-6812363680BB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9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5B03-EDD9-45FF-942F-27AF6E232EE0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4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FE59-0AB5-4644-B412-1DCEA5ED6243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2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D7E4-CE3A-41B0-A944-691EA799066A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798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F4C2-CB98-45FB-A110-39DA3083BD0D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915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32FD-AF02-452F-81BA-81B610A91B30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9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52FF-4279-4B12-9DD6-D0D148249EC8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060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2510-985C-4D19-8B83-51F677300A0F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2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2E1-7228-4326-A957-DE8C1DA54B55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5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B107-1312-4E65-BC86-DD804AA30A8B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86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D2EA-22D1-4D3D-B788-B0152C044141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67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DBD6-D939-4681-8E3F-5848F4E47E00}" type="datetime1">
              <a:rPr lang="th-TH" smtClean="0"/>
              <a:pPr/>
              <a:t>23/05/60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8640-4C80-4421-AB64-F177FFAB1E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64" y="692696"/>
            <a:ext cx="7774736" cy="1621482"/>
          </a:xfrm>
        </p:spPr>
        <p:txBody>
          <a:bodyPr>
            <a:noAutofit/>
          </a:bodyPr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ภาคประชาสังคม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กับไทย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ระยะเปลี่ยนผ่าน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-พื้นที่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การเมือง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มั่นคงของชีวิต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3568" y="2780928"/>
            <a:ext cx="7772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ศาสตราจารย์สุริชัย 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หวัน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แก้ว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ผู้อำนวยการศูนย์ศึกษาสันติภาพและความขัดแย้ง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จุฬาลงกรณ์มหาวิทยาลัย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3E3D7-6BC3-4F78-BBB6-57404A080080}" type="slidenum">
              <a:rPr lang="en-US" b="1" smtClean="0"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</a:t>
            </a:fld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Surichai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Wun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'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Gaeo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886" y="4725144"/>
            <a:ext cx="7772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วันอังคารที่ 23 พฤษภาคม พ.ศ.2560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ณ โรงแรมปาร์ควิว  รีสอร์ท  จังหวัดปัตตานี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4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7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840760" cy="51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564372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/>
              <a:t>ที่มา </a:t>
            </a:r>
            <a:r>
              <a:rPr lang="en-US" sz="1100" dirty="0" smtClean="0"/>
              <a:t>: http://www.biothai.net/sites/default/files/food_co</a:t>
            </a:r>
            <a:r>
              <a:rPr lang="en-US" sz="1100" dirty="0"/>
              <a:t>nference2559_speaker/2016_foodsecforum_17_buntoon.pdf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8027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9789" t="24315" r="30603" b="24621"/>
          <a:stretch/>
        </p:blipFill>
        <p:spPr bwMode="auto">
          <a:xfrm>
            <a:off x="971600" y="404664"/>
            <a:ext cx="705678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2147" y="5552892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/>
              <a:t>ที่มา </a:t>
            </a:r>
            <a:r>
              <a:rPr lang="en-US" sz="1100" dirty="0" smtClean="0"/>
              <a:t>: http://www.biothai.net/sites/default/files/food_co</a:t>
            </a:r>
            <a:r>
              <a:rPr lang="en-US" sz="1100" dirty="0"/>
              <a:t>nference2559_speaker/2016_foodsecforum_17_buntoon.pdf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1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683697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/>
              <a:t>ที่มา </a:t>
            </a:r>
            <a:r>
              <a:rPr lang="en-US" sz="1100" dirty="0" smtClean="0"/>
              <a:t>: http://www.biothai.net/sites/default/files/food_co</a:t>
            </a:r>
            <a:r>
              <a:rPr lang="en-US" sz="1100" dirty="0"/>
              <a:t>nference2559_speaker/2016_foodsecforum_17_buntoon.pdf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3715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83832" y="2619646"/>
            <a:ext cx="7864388" cy="4104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5116" y="2907820"/>
            <a:ext cx="7010699" cy="3528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07826" y="241513"/>
            <a:ext cx="5677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anose="020B0500040200020003" pitchFamily="34" charset="-34"/>
              </a:rPr>
              <a:t>การเรียนรู้ของสังคม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7078" y="988508"/>
            <a:ext cx="7938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การเรียนรู้ทางสังคมจะช่วยเอื้ออำนวยแก่การเปลี่ยนแปลงทางสังคม และการปรับเปลี่ยนทางสถาบันบนฐานของการมีส่วนร่วม กระบวนการเรียนรู้ร่วมกัน และการเสริมความเข็มแข็งแก่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anose="020B0500040200020003" pitchFamily="34" charset="-34"/>
              </a:rPr>
              <a:t>การเรียนรู้ของ</a:t>
            </a: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anose="020B0500040200020003" pitchFamily="34" charset="-34"/>
              </a:rPr>
              <a:t>สถาบัน </a:t>
            </a:r>
            <a:r>
              <a:rPr lang="en-US" sz="2400" dirty="0" smtClean="0">
                <a:solidFill>
                  <a:prstClr val="black"/>
                </a:solidFill>
                <a:latin typeface="TH SarabunPSK" pitchFamily="34" charset="-34"/>
                <a:cs typeface="TH SarabunPSK" panose="020B0500040200020003" pitchFamily="34" charset="-34"/>
              </a:rPr>
              <a:t>(Institutional Learning) </a:t>
            </a: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anose="020B0500040200020003" pitchFamily="34" charset="-34"/>
              </a:rPr>
              <a:t>จะ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anose="020B0500040200020003" pitchFamily="34" charset="-34"/>
              </a:rPr>
              <a:t>ช่วยให้เราแก้โจทย์ยุ่งยากซับซ้อนได้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7077" y="2492613"/>
            <a:ext cx="793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339752" y="3369778"/>
            <a:ext cx="1330100" cy="1331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รัฐ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513560" y="3369778"/>
            <a:ext cx="1434704" cy="133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ประชาสังคม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865023" y="5009530"/>
            <a:ext cx="1453365" cy="1324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ภาคธุรกิจ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ลูกศรเชื่อมต่อแบบตรง 10"/>
          <p:cNvCxnSpPr>
            <a:stCxn id="7" idx="6"/>
            <a:endCxn id="8" idx="2"/>
          </p:cNvCxnSpPr>
          <p:nvPr/>
        </p:nvCxnSpPr>
        <p:spPr>
          <a:xfrm>
            <a:off x="3669852" y="4035699"/>
            <a:ext cx="1843708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stCxn id="7" idx="5"/>
            <a:endCxn id="9" idx="1"/>
          </p:cNvCxnSpPr>
          <p:nvPr/>
        </p:nvCxnSpPr>
        <p:spPr>
          <a:xfrm>
            <a:off x="3475063" y="4506576"/>
            <a:ext cx="602800" cy="6969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156542" y="109330"/>
            <a:ext cx="7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8" idx="3"/>
            <a:endCxn id="9" idx="7"/>
          </p:cNvCxnSpPr>
          <p:nvPr/>
        </p:nvCxnSpPr>
        <p:spPr>
          <a:xfrm flipH="1">
            <a:off x="5105548" y="4506577"/>
            <a:ext cx="618120" cy="696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กล่องข้อความ 17"/>
          <p:cNvSpPr txBox="1"/>
          <p:nvPr/>
        </p:nvSpPr>
        <p:spPr>
          <a:xfrm>
            <a:off x="3961065" y="4178532"/>
            <a:ext cx="133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anose="020B0500040200020003" pitchFamily="34" charset="-34"/>
              </a:rPr>
              <a:t>ประเด็นปัญหา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323528" y="6450515"/>
            <a:ext cx="2895600" cy="365125"/>
          </a:xfrm>
        </p:spPr>
        <p:txBody>
          <a:bodyPr/>
          <a:lstStyle/>
          <a:p>
            <a:r>
              <a:rPr lang="en-US" sz="1100" smtClean="0">
                <a:latin typeface="TH SarabunPSK" pitchFamily="34" charset="-34"/>
                <a:cs typeface="TH SarabunPSK" pitchFamily="34" charset="-34"/>
              </a:rPr>
              <a:t>Surichai  Wun' Gaeo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2BC4-45BC-4536-9786-F31FEB064246}" type="slidenum">
              <a:rPr lang="th-TH" sz="1100" smtClean="0">
                <a:latin typeface="TH SarabunPSK" pitchFamily="34" charset="-34"/>
                <a:cs typeface="TH SarabunPSK" pitchFamily="34" charset="-34"/>
              </a:rPr>
              <a:pPr/>
              <a:t>13</a:t>
            </a:fld>
            <a:endParaRPr lang="th-TH" sz="11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กล่องข้อความ 17"/>
          <p:cNvSpPr txBox="1"/>
          <p:nvPr/>
        </p:nvSpPr>
        <p:spPr>
          <a:xfrm>
            <a:off x="6643142" y="5588150"/>
            <a:ext cx="198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anose="020B0500040200020003" pitchFamily="34" charset="-34"/>
              </a:rPr>
              <a:t>ระบบระหว่างประเทศ     ผืนพิภพ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02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8893" y="285732"/>
            <a:ext cx="8333961" cy="1127044"/>
          </a:xfrm>
        </p:spPr>
        <p:txBody>
          <a:bodyPr>
            <a:noAutofit/>
          </a:bodyPr>
          <a:lstStyle/>
          <a:p>
            <a:pPr algn="ctr"/>
            <a:r>
              <a:rPr lang="en-US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“</a:t>
            </a:r>
            <a: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เหยื่อ</a:t>
            </a:r>
            <a:r>
              <a:rPr lang="en-US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” </a:t>
            </a:r>
            <a: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หรือ </a:t>
            </a:r>
            <a:r>
              <a:rPr lang="en-US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“</a:t>
            </a:r>
            <a: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ผู้รับเคราะห์</a:t>
            </a:r>
            <a:r>
              <a:rPr lang="en-US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” </a:t>
            </a:r>
            <a: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/>
            </a:r>
            <a:b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</a:br>
            <a:r>
              <a:rPr lang="th-TH" altLang="ko-KR" b="1" dirty="0" smtClean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กับ</a:t>
            </a:r>
            <a:r>
              <a:rPr lang="th-TH" altLang="ko-KR" b="1" dirty="0"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การสร้างสมรรถนะสังคมสู่อนาคต</a:t>
            </a:r>
            <a:r>
              <a:rPr lang="th-TH" altLang="ko-KR" dirty="0">
                <a:solidFill>
                  <a:srgbClr val="347FD8"/>
                </a:solidFill>
                <a:latin typeface="TH SarabunPSK" panose="020B0500040200020003" pitchFamily="34" charset="-34"/>
                <a:ea typeface="Malgun Gothic" pitchFamily="34" charset="-127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srgbClr val="347FD8"/>
              </a:solidFill>
              <a:latin typeface="TH SarabunPSK" panose="020B0500040200020003" pitchFamily="34" charset="-34"/>
              <a:ea typeface="Malgun Gothic" pitchFamily="34" charset="-127"/>
              <a:cs typeface="TH SarabunPSK" panose="020B0500040200020003" pitchFamily="34" charset="-34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49" y="1772816"/>
            <a:ext cx="8072494" cy="4104456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บริบทภายใต้โลกาภิ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วัตน์ทุน</a:t>
            </a: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นิยม การรุกของธุรกิจ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และกิจกรรมเชิงรูปแบบและ</a:t>
            </a: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แบบ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ราชการ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การมองข้ามประเด็นที่ประชาชนเป็นจุดอ้างอิงสำคัญของความไม่มั่นคง ( </a:t>
            </a:r>
            <a:r>
              <a:rPr lang="en-US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people- centered )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ประชาชนในฐานะเจ้าของ “ความมั่นคงในชีวิตของตน” และในฐานะมนุษย์ที่มีทั้งร่างกาย จิตใจและ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วัฒนธรรม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เหยื่อการค้ามนุษย์เป็น </a:t>
            </a:r>
            <a: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“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ฝ่ายถูกกระทำ</a:t>
            </a:r>
            <a: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” 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จากโครงสร้างและ</a:t>
            </a:r>
            <a:endParaRPr lang="th-TH" altLang="ko-KR" sz="2800" dirty="0">
              <a:latin typeface="TH SarabunPSK" panose="020B0500040200020003" pitchFamily="34" charset="-34"/>
              <a:ea typeface="HY얕은샘물M"/>
              <a:cs typeface="TH SarabunPSK" panose="020B0500040200020003" pitchFamily="34" charset="-34"/>
            </a:endParaRP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การส่งเสริมบทบาท</a:t>
            </a:r>
            <a:r>
              <a:rPr lang="en-US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/ </a:t>
            </a:r>
            <a:r>
              <a:rPr lang="th-TH" altLang="ko-KR" sz="2800" b="1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ขยายพื้นที่สาธารณะ</a:t>
            </a:r>
            <a:r>
              <a:rPr lang="th-TH" altLang="ko-KR" sz="2800" dirty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เพื่อการพัฒนาที่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ยั่งยืน ในฐานะผู้กระทำ </a:t>
            </a:r>
            <a: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= 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พลมืองสำนึก </a:t>
            </a:r>
            <a: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= 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เชื่อมโยง </a:t>
            </a:r>
            <a: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/>
            </a:r>
            <a:br>
              <a:rPr lang="en-US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</a:br>
            <a:r>
              <a:rPr lang="en-US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“</a:t>
            </a:r>
            <a:r>
              <a:rPr lang="th-TH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ส่วนตัว</a:t>
            </a:r>
            <a:r>
              <a:rPr lang="en-US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” 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กับ</a:t>
            </a:r>
            <a:r>
              <a:rPr lang="th-TH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 </a:t>
            </a:r>
            <a:r>
              <a:rPr lang="en-US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“</a:t>
            </a:r>
            <a:r>
              <a:rPr lang="th-TH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สาธารณะ</a:t>
            </a:r>
            <a:r>
              <a:rPr lang="en-US" altLang="ko-KR" sz="2800" b="1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” </a:t>
            </a:r>
            <a:r>
              <a:rPr lang="th-TH" altLang="ko-KR" sz="2800" dirty="0" smtClean="0">
                <a:latin typeface="TH SarabunPSK" panose="020B0500040200020003" pitchFamily="34" charset="-34"/>
                <a:ea typeface="HY얕은샘물M"/>
                <a:cs typeface="TH SarabunPSK" panose="020B0500040200020003" pitchFamily="34" charset="-34"/>
              </a:rPr>
              <a:t>ขยายการเรียนรู้ของสังคม</a:t>
            </a:r>
            <a:endParaRPr lang="th-TH" altLang="ko-KR" sz="2800" dirty="0">
              <a:latin typeface="TH SarabunPSK" panose="020B0500040200020003" pitchFamily="34" charset="-34"/>
              <a:ea typeface="HY얕은샘물M"/>
              <a:cs typeface="TH SarabunPSK" panose="020B0500040200020003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 dirty="0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2BC4-45BC-4536-9786-F31FEB064246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460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3325"/>
            <a:ext cx="8507413" cy="5768997"/>
          </a:xfrm>
        </p:spPr>
        <p:txBody>
          <a:bodyPr>
            <a:normAutofit fontScale="925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ความตระหนักรู้ใหม่ในการมุ่งอนาคตอย่างยั่งยืน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1. ความตระหนักรู้ครั้งใหม่</a:t>
            </a:r>
          </a:p>
          <a:p>
            <a:pPr marL="609600" indent="-609600" eaLnBrk="1" hangingPunct="1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โลกา</a:t>
            </a: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ภิวัตน์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กับความเสี่ยงใหม่ 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new risks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อุปสรรคจากชาตินิยมแบบคับแคบ</a:t>
            </a:r>
          </a:p>
          <a:p>
            <a:pPr marL="609600" indent="-609600" eaLnBrk="1" hangingPunct="1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ยุคสมัยแห่งการผลักภาระความเสี่ยงแก่คนอื่น พื้นที่อื่นและประเทศอื่นจบสิ้นแล้ว</a:t>
            </a:r>
          </a:p>
          <a:p>
            <a:pPr marL="609600" indent="-609600" eaLnBrk="1" hangingPunct="1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การเมือง</a:t>
            </a: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แห่งอัต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ลักษณ์และข้อจำกัด</a:t>
            </a:r>
          </a:p>
          <a:p>
            <a:pPr marL="609600" indent="-609600" eaLnBrk="1" hangingPunct="1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ผู้ถูกกระทำ (รับความเสี่ยง) สำนักรู้ว่าตัวเองสามารถเป็นฝ่ายกระทำได้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2.  มุมมองที่ต้องเปลี่ยนแปลง</a:t>
            </a:r>
          </a:p>
          <a:p>
            <a:pPr marL="609600" indent="-609600" eaLnBrk="1" hangingPunct="1">
              <a:buFontTx/>
              <a:buAutoNum type="thaiAlphaPeriod"/>
            </a:pP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การทางเศรษฐกิจกับการบูร</a:t>
            </a: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การทางสังคมและวัฒนธรรม</a:t>
            </a:r>
          </a:p>
          <a:p>
            <a:pPr marL="609600" indent="-609600" eaLnBrk="1" hangingPunct="1">
              <a:buFontTx/>
              <a:buAutoNum type="thaiAlphaPeriod"/>
            </a:pP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ความล่าช้าด้านสถาบัน(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institutional lags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) เช่น กฎหมายตามไม่ทัน</a:t>
            </a:r>
          </a:p>
          <a:p>
            <a:pPr marL="609600" indent="-609600" eaLnBrk="1" hangingPunct="1">
              <a:buFontTx/>
              <a:buAutoNum type="thaiAlphaPeriod"/>
            </a:pP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บาลแบบผสม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(hybrid governance)</a:t>
            </a:r>
            <a:endParaRPr lang="th-TH" sz="2600" dirty="0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 eaLnBrk="1" hangingPunct="1">
              <a:buFontTx/>
              <a:buAutoNum type="thaiAlphaPeriod"/>
            </a:pP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การสร้างสรรค์ความรู้ร่วมกัน 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co-production of knowledge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885114" y="5961063"/>
            <a:ext cx="9556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th-TH" sz="17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CF146-2E29-4988-9DF7-022AC170FF66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  <p:sp>
        <p:nvSpPr>
          <p:cNvPr id="5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0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9141130" cy="2714644"/>
          </a:xfrm>
        </p:spPr>
        <p:txBody>
          <a:bodyPr>
            <a:noAutofit/>
          </a:bodyPr>
          <a:lstStyle/>
          <a:p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การขับเคลื่อน </a:t>
            </a:r>
            <a:r>
              <a:rPr lang="en-US" sz="6000" b="1" dirty="0">
                <a:latin typeface="TH SarabunPSK" pitchFamily="34" charset="-34"/>
                <a:cs typeface="TH SarabunPSK" pitchFamily="34" charset="-34"/>
              </a:rPr>
              <a:t>SDGs 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กับบทบาทภาคประชาสังคม</a:t>
            </a:r>
            <a:endParaRPr lang="th-TH" sz="6000" b="1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4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มุ่งอนาคต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:  SDG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เพื่อสร้างพลังแห่งการเรียนรู้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1.เสริมสร้างความรู้ความเข้าใจโดยเรียนรู้ร่วมกับผู้มีส่วนเกี่ยวข้อง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2.ส่งเสริม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Bottom-up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Top-down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ให้เกื้อกูลกัน  ทั้งนี้เพื่อกำหนดลำดับความสำคัญของเป้าหมายตาม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SDGs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3.ระบุถึงข้อต่อที่เชื่อมโยงและโอกาสขัดแย้งกันระหว่างเป้าหมายและเป้าประสงค์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4.ส่งเสริมแนวทางแบบ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การโดยให้ความใส่ใจต่อตัวขับเคลื่อนนอกวงการนโยบายและต่อผลกระทบข้ามพรมแดน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5.พัฒนาและผลักดันให้เกณฑ์การพัฒนาที่ยั่งยืนเป็นหลักในการวางแผนนโยบายของชาติ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Surichai  Wun' Gaeo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17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16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71" y="332656"/>
            <a:ext cx="7805057" cy="1135546"/>
          </a:xfrm>
        </p:spPr>
        <p:txBody>
          <a:bodyPr>
            <a:normAutofit fontScale="90000"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เป้าหมายการพัฒนาที่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(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SDGs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เครื่องมือการล่าอาณา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นิคมรอบใหม่หรือ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 :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การแพร่กระจายด้าน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1700808"/>
            <a:ext cx="8496944" cy="4824536"/>
          </a:xfrm>
        </p:spPr>
        <p:txBody>
          <a:bodyPr>
            <a:normAutofit fontScale="25000" lnSpcReduction="20000"/>
          </a:bodyPr>
          <a:lstStyle/>
          <a:p>
            <a:pPr algn="thaiDist">
              <a:lnSpc>
                <a:spcPct val="120000"/>
              </a:lnSpc>
            </a:pP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ในฐานะเป็นปรากฏการณ์ทางนโยบายที่แพร่กว้าง </a:t>
            </a:r>
            <a:r>
              <a:rPr lang="th-TH" sz="9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4 ทฤษฎี </a:t>
            </a: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pPr algn="thaiDist">
              <a:lnSpc>
                <a:spcPct val="120000"/>
              </a:lnSpc>
            </a:pP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ทฤษฎี</a:t>
            </a:r>
            <a:r>
              <a:rPr lang="th-TH" sz="9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อำนาจบังคับ 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Coercion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ประเทศที่บทบาทและมหาอำนาจและสถาบันการเงินระหว่างประเทศใช้เครื่องมือทั้งไม้แข็งและไม้นวมในกา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รบีบบังคับ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และจูงใจให้ประเทศต่างๆดำเนินนโยบายใหม่นั้นๆ  </a:t>
            </a:r>
            <a:endParaRPr lang="th-TH" sz="9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9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ทฤษฎีการร่วมสร้างนโยบาย 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Constructivis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บรรทัดฐานทางนโยบายที่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สำคัญเป็น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ที่ยอมรับกันแพร่หลาย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ได้สืบเนื่องมาจากของประชาคมความคิดและวิชาการระหว่าง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ประเทศและองค์กรระหว่าง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ประเทศเคลื่อนไหวความคิดรู้ความ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เข้าใจจนให้การนิยามว่าการพัฒนาเศรษฐกิจจึงต้อง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ควบคู่กับ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สิทธิมนุษยชน</a:t>
            </a:r>
            <a:endParaRPr lang="en-US" sz="9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9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ทฤษฎีการแข่งขัน 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Competition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ทุกประเทศมุ่งแข่งขันกันในการดึงดูดการ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ลงทุนจากต่างประเทศด้วย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วิธีการล่อ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ใจโดยลด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เงื่อนไขต่างๆ  หรือแม้แต่ยกเลิกภาษี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แก่โครงการลงทุน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จากต่างประเทศ</a:t>
            </a:r>
            <a:endParaRPr lang="en-US" sz="9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9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4.ทฤษฏีการเรียนรู้  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) ชี้ว่าทุก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ประเทศมีการเรียนรู้</a:t>
            </a: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จากประสบการณ์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นเองในการพัฒนาและการแก้ไขปัญหาโดยผ่านการทดลองผิดลองถูกและจากเพื่อนบ้านและจากโลกโดยเฉพาะที่ถือว่า “ก้าวหน้า” หรือ “ทำได้เจ๋ง” กว่าตนเอง</a:t>
            </a:r>
          </a:p>
          <a:p>
            <a:pPr algn="thaiDist">
              <a:lnSpc>
                <a:spcPct val="120000"/>
              </a:lnSpc>
            </a:pPr>
            <a:r>
              <a:rPr lang="th-TH" sz="9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ทางรอด</a:t>
            </a: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</a:t>
            </a:r>
            <a:r>
              <a:rPr lang="th-TH" sz="9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 </a:t>
            </a:r>
            <a:r>
              <a:rPr lang="th-TH" sz="9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endParaRPr lang="en-US" sz="9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/>
              <a:t>Surichai</a:t>
            </a:r>
            <a:r>
              <a:rPr lang="en-US" dirty="0"/>
              <a:t>  </a:t>
            </a:r>
            <a:r>
              <a:rPr lang="en-US" dirty="0" err="1"/>
              <a:t>Wun</a:t>
            </a:r>
            <a:r>
              <a:rPr lang="en-US" dirty="0"/>
              <a:t>' </a:t>
            </a:r>
            <a:r>
              <a:rPr lang="en-US" dirty="0" err="1"/>
              <a:t>Gaeo</a:t>
            </a:r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สถานการณ์และโจทย์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556792"/>
            <a:ext cx="838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มุ่งการเปลี่ยนผ่านไปสู่สภาวะปกติทางการ เมืองประชาธิปไตย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สถานการณ์ด้านนโยบายท่ามกลางความแปลกแยก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ฐานะและ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บทบาทของภาคี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จุดแข็งและจุดอ่อนของภาคี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MOU: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สช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สกว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คสป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การเสริมพลังเพื่อทิศทางที่เห็นพ้องต้องกัน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ภารกิจข้ามภาคส่วน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การแลกเปลี่ยนเรียนรู้กับการขับเคลื่อนการเรียนรู้สาธารณะ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กระบวนการนโยบายสาธารณะ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Inclusive Policy Lab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/>
              <a:t>Surichai</a:t>
            </a:r>
            <a:r>
              <a:rPr lang="en-US" dirty="0"/>
              <a:t>  </a:t>
            </a:r>
            <a:r>
              <a:rPr lang="en-US" dirty="0" err="1"/>
              <a:t>Wun</a:t>
            </a:r>
            <a:r>
              <a:rPr lang="en-US" dirty="0"/>
              <a:t>' </a:t>
            </a:r>
            <a:r>
              <a:rPr lang="en-US" dirty="0" err="1"/>
              <a:t>Gaeo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7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แนวโน้มของโลกและประเทศ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: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เร่งรุดแต่เหลื่อมล้ำและขัดแย้ง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65104"/>
          </a:xfrm>
        </p:spPr>
        <p:txBody>
          <a:bodyPr>
            <a:normAutofit fontScale="92500" lnSpcReduction="20000"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ภาวะโลกา</a:t>
            </a:r>
            <a:r>
              <a:rPr lang="th-TH" sz="2800" dirty="0" err="1">
                <a:latin typeface="TH SarabunPSK" pitchFamily="34" charset="-34"/>
                <a:cs typeface="TH SarabunPSK" pitchFamily="34" charset="-34"/>
              </a:rPr>
              <a:t>ภิวัตน์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dirty="0" err="1">
                <a:latin typeface="TH SarabunPSK" pitchFamily="34" charset="-34"/>
                <a:cs typeface="TH SarabunPSK" pitchFamily="34" charset="-34"/>
              </a:rPr>
              <a:t>ภูมิภาคภิวัตน์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ที่เหลื่อมล้ำ เร่งรุดแต่แฝงด้วยความไม่แน่นอน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ผลกระทบต่อสภาพแวดล้อมโลกจาการพัฒนา– ความตื่นตัวและตระหนักถึง “พรมแดนแห่งพิภพ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i="1" dirty="0">
                <a:latin typeface="TH SarabunPSK" pitchFamily="34" charset="-34"/>
                <a:cs typeface="TH SarabunPSK" pitchFamily="34" charset="-34"/>
              </a:rPr>
              <a:t>planetary boundaries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Paul 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Krutzen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“ พรมแดนแห่งความ (ไม่) รุนแรง </a:t>
            </a:r>
            <a:r>
              <a:rPr lang="th-TH" sz="2800" i="1" dirty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2800" i="1" dirty="0">
                <a:latin typeface="TH SarabunPSK" pitchFamily="34" charset="-34"/>
                <a:cs typeface="TH SarabunPSK" pitchFamily="34" charset="-34"/>
              </a:rPr>
              <a:t>social boundaries</a:t>
            </a:r>
            <a:r>
              <a:rPr lang="th-TH" sz="2800" i="1" dirty="0">
                <a:latin typeface="TH SarabunPSK" pitchFamily="34" charset="-34"/>
                <a:cs typeface="TH SarabunPSK" pitchFamily="34" charset="-34"/>
              </a:rPr>
              <a:t> ) 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สังคมไทยเผชิญกับวงจรความขัดแย้งรุนแรงทางการเมืองกว่าทศวรรษ</a:t>
            </a:r>
          </a:p>
          <a:p>
            <a:r>
              <a:rPr lang="th-TH" sz="2800" dirty="0" err="1">
                <a:latin typeface="TH SarabunPSK" pitchFamily="34" charset="-34"/>
                <a:cs typeface="TH SarabunPSK" pitchFamily="34" charset="-34"/>
              </a:rPr>
              <a:t>ภาวะการ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พัฒนาที่ขาดสมดุลทว่าสังคมขาดความเข้าใจที่เป็นระบบต่อ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ปมเงื่อน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ความไม่ยั่งยืน 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การแก้ปัญหาเฉพาะหน้า (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reactive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)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กลายเป็น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วิถี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การขาดสมรรถนะในการคิดอ่านร่วมกันในสังคม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</a:t>
            </a:fld>
            <a:endParaRPr lang="th-TH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Surichai  Wun' Gaeo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81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5780" y="1165087"/>
            <a:ext cx="8532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เสริมสร้างสภาวะทางนโยบายที่เอื้อต่อการแลกเปลี่ยนเรียนรู้เพื่อ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ความยั่งยืนและพอเพียง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จัดทำคู่มือเพื่อปฏิบัติการ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ตอบโจทย์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SDGs –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ในระดับพื้นที่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จัดเวทีภูมิภาค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การแลกเปลี่ยนเพื่อสร้าง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ความเป็นเจ้าของ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ความรับผิดชอบร่วมกันต่ออนาคตของความยั่งยืนและพอเพียง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กลไกและภารกิจ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สมรรถนะด้านสถาบัน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ระบบการติดตามและประเมินผล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/>
              <a:t>Surichai</a:t>
            </a:r>
            <a:r>
              <a:rPr lang="en-US" dirty="0"/>
              <a:t>  </a:t>
            </a:r>
            <a:r>
              <a:rPr lang="en-US" dirty="0" err="1"/>
              <a:t>Wun</a:t>
            </a:r>
            <a:r>
              <a:rPr lang="en-US" dirty="0"/>
              <a:t>' </a:t>
            </a:r>
            <a:r>
              <a:rPr lang="en-US" dirty="0" err="1"/>
              <a:t>Gaeo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3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964180" y="1113212"/>
            <a:ext cx="55626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สาธารณะทั่วไป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71850" y="1691620"/>
            <a:ext cx="4747260" cy="67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สาธารณะที่มีข้อมูล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773805" y="2362180"/>
            <a:ext cx="3943350" cy="670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ผู้มีอิทธิพล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188142" y="3032740"/>
            <a:ext cx="3210878" cy="919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ระบบราชการและ</a:t>
            </a:r>
            <a:b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องค์กรอิสระ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84382" y="3952240"/>
            <a:ext cx="2418398" cy="6705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สมาชิกรัฐสภา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42522" y="4622800"/>
            <a:ext cx="1702118" cy="919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ฝ่ายบริหารประเทศ</a:t>
            </a:r>
          </a:p>
        </p:txBody>
      </p:sp>
      <p:sp>
        <p:nvSpPr>
          <p:cNvPr id="18" name="ลูกศร: โค้งซ้าย 17"/>
          <p:cNvSpPr/>
          <p:nvPr/>
        </p:nvSpPr>
        <p:spPr>
          <a:xfrm flipV="1">
            <a:off x="6871335" y="2646660"/>
            <a:ext cx="262890" cy="721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ลูกศร: โค้งซ้าย 18"/>
          <p:cNvSpPr/>
          <p:nvPr/>
        </p:nvSpPr>
        <p:spPr>
          <a:xfrm flipH="1">
            <a:off x="4428173" y="2689850"/>
            <a:ext cx="312420" cy="802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52490" y="6151734"/>
            <a:ext cx="518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Centre of International Governance Innovation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1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67" y="3284984"/>
            <a:ext cx="8717552" cy="1944216"/>
          </a:xfrm>
        </p:spPr>
        <p:txBody>
          <a:bodyPr>
            <a:noAutofit/>
          </a:bodyPr>
          <a:lstStyle/>
          <a:p>
            <a:pPr algn="thaiDist"/>
            <a:r>
              <a:rPr lang="en-US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2) </a:t>
            </a:r>
            <a:r>
              <a:rPr lang="th-TH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กรอบยุทธศาสตร์ชาติระยะ 20 ปี (2560 - 2579)</a:t>
            </a:r>
          </a:p>
          <a:p>
            <a:pPr algn="thaiDist"/>
            <a:r>
              <a:rPr lang="en-US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3)</a:t>
            </a:r>
            <a:r>
              <a:rPr lang="th-TH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แผนพัฒนาเศรษฐกิจและสังคมแห่งชาติฉบับที่ 12</a:t>
            </a:r>
            <a:br>
              <a:rPr lang="th-TH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( 2560 - 2564 </a:t>
            </a:r>
            <a:r>
              <a:rPr lang="en-US" sz="4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3050"/>
            <a:ext cx="8969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H Sarabun New" pitchFamily="34" charset="-34"/>
                <a:cs typeface="TH Sarabun New" pitchFamily="34" charset="-34"/>
              </a:rPr>
              <a:t>1) </a:t>
            </a:r>
            <a:r>
              <a:rPr lang="th-TH" sz="4400" b="1" dirty="0">
                <a:latin typeface="TH Sarabun New" pitchFamily="34" charset="-34"/>
                <a:cs typeface="TH Sarabun New" pitchFamily="34" charset="-34"/>
              </a:rPr>
              <a:t>เป้าหมายการพัฒนาที่ยั่งยืนของสหประชาชาติ (</a:t>
            </a:r>
            <a:r>
              <a:rPr lang="en-US" sz="4400" b="1" dirty="0">
                <a:latin typeface="TH Sarabun New" pitchFamily="34" charset="-34"/>
                <a:cs typeface="TH Sarabun New" pitchFamily="34" charset="-34"/>
              </a:rPr>
              <a:t>SDGs) (2016 – 2030)</a:t>
            </a:r>
            <a:r>
              <a:rPr lang="th-TH" sz="4400" b="1" dirty="0">
                <a:latin typeface="TH Sarabun New" pitchFamily="34" charset="-34"/>
                <a:cs typeface="TH Sarabun New" pitchFamily="34" charset="-34"/>
              </a:rPr>
              <a:t> และทิศทางการปรับตัวหลัง </a:t>
            </a:r>
            <a:r>
              <a:rPr lang="en-US" sz="4400" b="1" dirty="0">
                <a:latin typeface="TH Sarabun New" pitchFamily="34" charset="-34"/>
                <a:cs typeface="TH Sarabun New" pitchFamily="34" charset="-34"/>
              </a:rPr>
              <a:t>COP 21</a:t>
            </a:r>
          </a:p>
        </p:txBody>
      </p:sp>
      <p:sp>
        <p:nvSpPr>
          <p:cNvPr id="5" name="Rectangle 3"/>
          <p:cNvSpPr/>
          <p:nvPr/>
        </p:nvSpPr>
        <p:spPr>
          <a:xfrm>
            <a:off x="1257340" y="40466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 New" pitchFamily="34" charset="-34"/>
                <a:cs typeface="TH Sarabun New" pitchFamily="34" charset="-34"/>
              </a:rPr>
              <a:t>ทิศทางโลกและประเทศไทย</a:t>
            </a:r>
            <a:endParaRPr lang="en-US" sz="40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786063" y="1982788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lvl="1" indent="-361950" algn="ctr">
              <a:lnSpc>
                <a:spcPts val="2400"/>
              </a:lnSpc>
            </a:pPr>
            <a:r>
              <a:rPr lang="th-TH" altLang="th-TH" sz="2200" b="1">
                <a:solidFill>
                  <a:srgbClr val="7030A0"/>
                </a:solidFill>
              </a:rPr>
              <a:t>การสร้างความเป็นธรรม</a:t>
            </a:r>
          </a:p>
          <a:p>
            <a:pPr marL="361950" lvl="1" indent="-361950" algn="ctr">
              <a:lnSpc>
                <a:spcPts val="2400"/>
              </a:lnSpc>
            </a:pPr>
            <a:r>
              <a:rPr lang="th-TH" altLang="th-TH" sz="2200" b="1">
                <a:solidFill>
                  <a:srgbClr val="7030A0"/>
                </a:solidFill>
              </a:rPr>
              <a:t>ลดความเหลื่อมล้ำในสังคม</a:t>
            </a:r>
            <a:endParaRPr lang="en-US" altLang="th-TH" sz="220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98763" y="2806700"/>
            <a:ext cx="3024187" cy="36941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B0F0"/>
            </a:solidFill>
            <a:prstDash val="sysDash"/>
          </a:ln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/>
              <a:t>มุ่งเน้นการลดความเหลื่อมล้ำในทุกมิติเพื่อสร้างความปรองดองในสังคม</a:t>
            </a:r>
            <a:r>
              <a:rPr lang="en-US" sz="1800" b="1" dirty="0"/>
              <a:t> </a:t>
            </a:r>
            <a:r>
              <a:rPr lang="th-TH" sz="1800" b="1" dirty="0"/>
              <a:t>การสร้างโอกาสให้ทุกคนในสังคมไทยสามารถเข้าถึงทรัพยากร แหล่งทุนในการประกอบอาชีพ เพื่อยกระดับรายได้และขับเคลื่อนเศรษฐกิจฐานราก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spc="-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spc="-50" dirty="0"/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34925" y="2006600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>
              <a:lnSpc>
                <a:spcPts val="2400"/>
              </a:lnSpc>
            </a:pPr>
            <a:r>
              <a:rPr lang="th-TH" altLang="th-TH" sz="2200" b="1">
                <a:solidFill>
                  <a:srgbClr val="7030A0"/>
                </a:solidFill>
              </a:rPr>
              <a:t>การเสริมสร้าง</a:t>
            </a:r>
            <a:r>
              <a:rPr lang="en-US" altLang="th-TH" sz="2200" b="1">
                <a:solidFill>
                  <a:srgbClr val="7030A0"/>
                </a:solidFill>
              </a:rPr>
              <a:t/>
            </a:r>
            <a:br>
              <a:rPr lang="en-US" altLang="th-TH" sz="2200" b="1">
                <a:solidFill>
                  <a:srgbClr val="7030A0"/>
                </a:solidFill>
              </a:rPr>
            </a:br>
            <a:r>
              <a:rPr lang="th-TH" altLang="th-TH" sz="2200" b="1">
                <a:solidFill>
                  <a:srgbClr val="7030A0"/>
                </a:solidFill>
              </a:rPr>
              <a:t>และพัฒนาศักยภาพทุนมนุษย์</a:t>
            </a:r>
            <a:endParaRPr lang="en-US" altLang="th-TH" sz="220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325" y="2781300"/>
            <a:ext cx="2663825" cy="36941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B0F0"/>
            </a:solidFill>
            <a:prstDash val="sysDash"/>
          </a:ln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/>
              <a:t>พัฒนาคนทุกช่วงวัยเพื่อให้คนไทยเป็นคนดี คนเก่ง มีระเบียบวินัย และมีคุณภาพชีวิตที่ดี โดยเฉพาะการพัฒนาและดูแลผู้สูงอายุที่จะมีสัดส่วนสูงขึ้นในสังคมสูงวัยทั้งการสร้างงานที่เหมาะสม การฟื้นฟูและดูแลสุขภาพ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spc="-20" dirty="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5553075" y="1982788"/>
            <a:ext cx="357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>
              <a:lnSpc>
                <a:spcPts val="2400"/>
              </a:lnSpc>
            </a:pPr>
            <a:r>
              <a:rPr lang="th-TH" altLang="th-TH" sz="2200" b="1">
                <a:solidFill>
                  <a:srgbClr val="7030A0"/>
                </a:solidFill>
              </a:rPr>
              <a:t>การสร้างความเข้มแข็ง</a:t>
            </a:r>
            <a:br>
              <a:rPr lang="th-TH" altLang="th-TH" sz="2200" b="1">
                <a:solidFill>
                  <a:srgbClr val="7030A0"/>
                </a:solidFill>
              </a:rPr>
            </a:br>
            <a:r>
              <a:rPr lang="th-TH" altLang="th-TH" sz="2200" b="1">
                <a:solidFill>
                  <a:srgbClr val="7030A0"/>
                </a:solidFill>
              </a:rPr>
              <a:t>ทางเศรษฐกิจและแข่งขันได้อย่างยั่งยืน</a:t>
            </a:r>
            <a:endParaRPr lang="en-US" altLang="th-TH" sz="2200">
              <a:solidFill>
                <a:srgbClr val="7030A0"/>
              </a:solidFill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5875338" y="2806700"/>
            <a:ext cx="3186112" cy="36941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altLang="th-TH" sz="1800" b="1"/>
              <a:t>ให้ความสำคัญกับการขับเคลื่อนเศรษฐกิจเข้าสู่การเป็นประเทศรายได้สูง  มีการปรับโครงสร้างการผลิตจากภาคเกษตรไปสู่ภาคอุตสาหกรรมและบริการมากขึ้น เพื่อให้เศรษฐกิจไทยมีความพร้อมสำหรับการพัฒนาต่อยอดเข้าสู่การผลิตและบริการที่ใช้เทคโนโลยีและนวัตกรรมในระดับสูงและเป็นของตนเองมากขึ้น บริหารจัดการนโยบายการเงินและนโยบายการคลัง รวมถึงการปฏิรูปภาษีทั้งระบบเพื่อรักษาเสถียรภาพและเพิ่มประสิทธิภาพของระบบเศรษฐกิจ การปรับโครงสร้างทั้งห่วงโซ่คุณค่าในภาคเกษตรอุตสาหกรรม บริการ การลงทุน การพัฒนา </a:t>
            </a:r>
            <a:r>
              <a:rPr lang="en-US" altLang="th-TH" sz="1800" b="1"/>
              <a:t>SMEs </a:t>
            </a:r>
            <a:r>
              <a:rPr lang="th-TH" altLang="th-TH" sz="1800" b="1"/>
              <a:t>และเกษตรกรรุ่นใหม่</a:t>
            </a:r>
            <a:endParaRPr lang="en-US" altLang="th-TH" sz="1800" b="1"/>
          </a:p>
        </p:txBody>
      </p:sp>
      <p:sp>
        <p:nvSpPr>
          <p:cNvPr id="31748" name="Date Placeholder 2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4C4AAD-FEB8-4B99-9BA6-968C6D2B89E0}" type="datetime1">
              <a:rPr lang="th-TH" altLang="th-TH"/>
              <a:pPr>
                <a:defRPr/>
              </a:pPr>
              <a:t>23/05/60</a:t>
            </a:fld>
            <a:endParaRPr lang="es-ES" altLang="th-TH"/>
          </a:p>
        </p:txBody>
      </p:sp>
      <p:sp>
        <p:nvSpPr>
          <p:cNvPr id="31749" name="Footer Placeholder 2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th-TH"/>
              <a:t>www.nesdb.go.th</a:t>
            </a:r>
          </a:p>
        </p:txBody>
      </p:sp>
      <p:sp>
        <p:nvSpPr>
          <p:cNvPr id="31750" name="Slide Number Placeholder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4B8ECA5-BC87-4AA7-89A9-F195A0F1E98E}" type="slidenum">
              <a:rPr lang="es-ES" altLang="th-TH"/>
              <a:pPr>
                <a:defRPr/>
              </a:pPr>
              <a:t>23</a:t>
            </a:fld>
            <a:endParaRPr lang="es-ES" altLang="th-TH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52500" y="1285875"/>
            <a:ext cx="6643688" cy="655638"/>
            <a:chOff x="952475" y="1412440"/>
            <a:chExt cx="6643713" cy="655737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929438" y="1412440"/>
              <a:ext cx="666750" cy="541420"/>
              <a:chOff x="4067870" y="627534"/>
              <a:chExt cx="1368185" cy="1225003"/>
            </a:xfrm>
          </p:grpSpPr>
          <p:pic>
            <p:nvPicPr>
              <p:cNvPr id="42006" name="Picture 2" descr="http://atasigorta.az/uploads/posts/12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719" y="891606"/>
                <a:ext cx="1110593" cy="6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Oval 23"/>
              <p:cNvSpPr/>
              <p:nvPr/>
            </p:nvSpPr>
            <p:spPr>
              <a:xfrm>
                <a:off x="4067864" y="627534"/>
                <a:ext cx="1368191" cy="1225003"/>
              </a:xfrm>
              <a:prstGeom prst="ellipse">
                <a:avLst/>
              </a:prstGeom>
              <a:noFill/>
              <a:ln w="539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14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949692" y="1412440"/>
              <a:ext cx="717549" cy="655737"/>
              <a:chOff x="3997325" y="1746252"/>
              <a:chExt cx="561975" cy="766646"/>
            </a:xfrm>
          </p:grpSpPr>
          <p:pic>
            <p:nvPicPr>
              <p:cNvPr id="26" name="Picture 2" descr="https://cdn2.iconfinder.com/data/icons/business-attitude/512/poor-5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063607" y="1887060"/>
                <a:ext cx="430249" cy="573665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27" name="Oval 26"/>
              <p:cNvSpPr/>
              <p:nvPr/>
            </p:nvSpPr>
            <p:spPr>
              <a:xfrm>
                <a:off x="3997320" y="1746252"/>
                <a:ext cx="561978" cy="76664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52475" y="1412440"/>
              <a:ext cx="1000132" cy="652562"/>
              <a:chOff x="1125538" y="1744134"/>
              <a:chExt cx="782637" cy="765408"/>
            </a:xfrm>
          </p:grpSpPr>
          <p:pic>
            <p:nvPicPr>
              <p:cNvPr id="42002" name="Picture 2" descr="https://strommestiftelsen.no/image/icon-education.png?w=1170&amp;h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538" y="1864785"/>
                <a:ext cx="782637" cy="59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1214982" y="1744134"/>
                <a:ext cx="561509" cy="76540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กรอบยุทธศาสตร์การพัฒนาภายใต้แผนพัฒนาฯ ฉบับที่ 12 </a:t>
            </a:r>
            <a:b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พ.ศ. 2560-2564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86438" y="1143000"/>
            <a:ext cx="3357562" cy="542925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429250" y="1357313"/>
            <a:ext cx="1214438" cy="642937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C00000"/>
                </a:solidFill>
              </a:rPr>
              <a:t>สนับสนุน </a:t>
            </a:r>
            <a:r>
              <a:rPr lang="en-US" sz="2400" b="1" dirty="0">
                <a:solidFill>
                  <a:srgbClr val="C00000"/>
                </a:solidFill>
              </a:rPr>
              <a:t>SDGs</a:t>
            </a:r>
          </a:p>
        </p:txBody>
      </p:sp>
    </p:spTree>
    <p:extLst>
      <p:ext uri="{BB962C8B-B14F-4D97-AF65-F5344CB8AC3E}">
        <p14:creationId xmlns:p14="http://schemas.microsoft.com/office/powerpoint/2010/main" val="24021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01736"/>
            <a:ext cx="9122246" cy="4701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dirty="0">
                <a:latin typeface="Cordia New" panose="020B0304020202020204" pitchFamily="34" charset="-34"/>
              </a:rPr>
              <a:t>ภาวะสวนทาง ด้านนโยบาย</a:t>
            </a:r>
          </a:p>
          <a:p>
            <a:pPr marL="0" indent="0">
              <a:buNone/>
            </a:pP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SEZ </a:t>
            </a:r>
            <a:r>
              <a:rPr lang="th-TH" sz="2400" dirty="0" smtClean="0">
                <a:latin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</a:rPr>
              <a:t>โรงไฟฟ้าถ่านหิน  เหมือง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logistics </a:t>
            </a:r>
            <a:r>
              <a:rPr lang="th-TH" sz="2400" dirty="0">
                <a:latin typeface="Cordia New" panose="020B0304020202020204" pitchFamily="34" charset="-34"/>
              </a:rPr>
              <a:t>ฯลฯ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</a:rPr>
              <a:t>	- พร้อม</a:t>
            </a:r>
            <a:r>
              <a:rPr lang="th-TH" sz="2400" dirty="0">
                <a:latin typeface="Cordia New" panose="020B0304020202020204" pitchFamily="34" charset="-34"/>
              </a:rPr>
              <a:t>กับการยกเลิก/ ยกเว้นและการผ่อนคลายหลักเกณฑ์ด้านสิ่งแวดล้อมด้าน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EIA </a:t>
            </a:r>
            <a:r>
              <a:rPr lang="th-TH" sz="2400" dirty="0">
                <a:latin typeface="Cordia New" panose="020B0304020202020204" pitchFamily="34" charset="-34"/>
              </a:rPr>
              <a:t>และ</a:t>
            </a: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2. บูรณาการตามแนวตั้งแต่บันทอนความริเริ่มสำหรับ</a:t>
            </a:r>
            <a:r>
              <a:rPr lang="th-TH" sz="2400" dirty="0">
                <a:latin typeface="Cordia New" panose="020B0304020202020204" pitchFamily="34" charset="-34"/>
              </a:rPr>
              <a:t>นวัตกรรมเพราะขาดการสร้างภาพแวดล้อมที่</a:t>
            </a:r>
            <a:r>
              <a:rPr lang="th-TH" sz="2400" dirty="0" smtClean="0">
                <a:latin typeface="Cordia New" panose="020B0304020202020204" pitchFamily="34" charset="-34"/>
              </a:rPr>
              <a:t>เอื้อ</a:t>
            </a: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</a:rPr>
              <a:t>ต่อการแลกเปลี่ยน</a:t>
            </a:r>
            <a:endParaRPr lang="th-TH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</a:rPr>
              <a:t>	- การ</a:t>
            </a:r>
            <a:r>
              <a:rPr lang="th-TH" sz="2400" dirty="0">
                <a:latin typeface="Cordia New" panose="020B0304020202020204" pitchFamily="34" charset="-34"/>
              </a:rPr>
              <a:t>ขาดเสรีภาพในการแสดงความคิดเห็นของสาธารณะ</a:t>
            </a: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</a:rPr>
              <a:t>	- บรรยากาศ </a:t>
            </a:r>
            <a:r>
              <a:rPr lang="th-TH" sz="2400" dirty="0">
                <a:latin typeface="Cordia New" panose="020B0304020202020204" pitchFamily="34" charset="-34"/>
              </a:rPr>
              <a:t>“ ปิด ” สำหรับทางส่วนร่วมด้านนโยบาย</a:t>
            </a:r>
          </a:p>
          <a:p>
            <a:pPr marL="0" indent="0">
              <a:buNone/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3. บูรณา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การด้าน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กลไก แต่ขาดมิติความครอบคลุม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1)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มาตรการ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พัฒนา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เศรษฐกิจแบบ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quick fixes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quick wins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2) 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ด้วยกลไก “ประชารัฐ” กับ “เศรษฐกิจฐานราก” และมาตรการกระตุ้นเศรษฐกิจการเงินระยะ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สั้น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824518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เป้าหมายการพัฒนาที่ยั่งยืนของสหประชาชาติ (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SDGs): 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32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และทิศทางการปรับตัวของไทยหลัง 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COP 21</a:t>
            </a:r>
          </a:p>
        </p:txBody>
      </p:sp>
      <p:sp>
        <p:nvSpPr>
          <p:cNvPr id="5" name="Rectangle 3"/>
          <p:cNvSpPr/>
          <p:nvPr/>
        </p:nvSpPr>
        <p:spPr>
          <a:xfrm>
            <a:off x="204131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 New" pitchFamily="34" charset="-34"/>
                <a:cs typeface="TH Sarabun New" pitchFamily="34" charset="-34"/>
              </a:rPr>
              <a:t>ประเทศไทย</a:t>
            </a:r>
            <a:r>
              <a:rPr lang="en-US" sz="4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สภาวะทางนโยบาย</a:t>
            </a:r>
            <a:endParaRPr lang="en-US" sz="40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74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 bwMode="gray">
          <a:xfrm>
            <a:off x="192087" y="260648"/>
            <a:ext cx="8844409" cy="12961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จุดเปลี่ยนด้านกระบวนทัศน์</a:t>
            </a:r>
            <a:r>
              <a:rPr lang="en-US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(Paradigm Shift) </a:t>
            </a:r>
            <a:endParaRPr lang="th-TH" sz="4000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การพัฒนา </a:t>
            </a:r>
            <a:r>
              <a:rPr lang="en-US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?</a:t>
            </a:r>
            <a:endParaRPr lang="th-TH" sz="4000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1" y="6525344"/>
            <a:ext cx="15121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1" y="2060848"/>
            <a:ext cx="8784977" cy="413998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1. สังคมคาร์บอนต่ำ + สังคมที่มั่นคงและทนทาน</a:t>
            </a: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ต่อความผันผวนรุนแรงจึง</a:t>
            </a:r>
            <a:r>
              <a:rPr lang="th-TH" sz="3600" u="sng" dirty="0" smtClean="0">
                <a:latin typeface="BrowalliaUPC" pitchFamily="34" charset="-34"/>
                <a:cs typeface="BrowalliaUPC" pitchFamily="34" charset="-34"/>
              </a:rPr>
              <a:t>เป็น</a:t>
            </a:r>
            <a:r>
              <a:rPr lang="th-TH" sz="3600" u="sng" dirty="0">
                <a:latin typeface="BrowalliaUPC" pitchFamily="34" charset="-34"/>
                <a:cs typeface="BrowalliaUPC" pitchFamily="34" charset="-34"/>
              </a:rPr>
              <a:t>ทางรอด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ไม่ใช่แค่</a:t>
            </a: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ทางเลือก  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  <a:p>
            <a:pPr marL="0" indent="0" algn="thaiDist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2. การดำเนินงานด้านการรับมือต่อการเปลี่ยนแปลงภูมิอากาศเป็นประโยชน์</a:t>
            </a:r>
            <a:r>
              <a:rPr lang="th-TH" sz="3600" b="1" u="sng" dirty="0">
                <a:latin typeface="BrowalliaUPC" pitchFamily="34" charset="-34"/>
                <a:cs typeface="BrowalliaUPC" pitchFamily="34" charset="-34"/>
              </a:rPr>
              <a:t>หลาย</a:t>
            </a:r>
            <a:r>
              <a:rPr lang="th-TH" sz="3600" u="sng" dirty="0">
                <a:latin typeface="BrowalliaUPC" pitchFamily="34" charset="-34"/>
                <a:cs typeface="BrowalliaUPC" pitchFamily="34" charset="-34"/>
              </a:rPr>
              <a:t>ด้านและ</a:t>
            </a:r>
            <a:r>
              <a:rPr lang="th-TH" sz="3600" b="1" u="sng" dirty="0">
                <a:latin typeface="BrowalliaUPC" pitchFamily="34" charset="-34"/>
                <a:cs typeface="BrowalliaUPC" pitchFamily="34" charset="-34"/>
              </a:rPr>
              <a:t>หลายร</a:t>
            </a:r>
            <a:r>
              <a:rPr lang="th-TH" sz="3600" u="sng" dirty="0">
                <a:latin typeface="BrowalliaUPC" pitchFamily="34" charset="-34"/>
                <a:cs typeface="BrowalliaUPC" pitchFamily="34" charset="-34"/>
              </a:rPr>
              <a:t>ะดับ</a:t>
            </a:r>
            <a:r>
              <a:rPr lang="en-US" sz="3600" u="sng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(Multiple Benefits)</a:t>
            </a:r>
          </a:p>
          <a:p>
            <a:pPr marL="0" indent="0" algn="thaiDist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3. </a:t>
            </a: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“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ภาวะผู้นำ</a:t>
            </a: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”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ของประเทศไทยสำคัญและสามารถสร้างผลสะเทือน</a:t>
            </a:r>
          </a:p>
          <a:p>
            <a:pPr marL="0" indent="0" algn="thaiDist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    ด้านบวกทั้งต่อ</a:t>
            </a:r>
            <a:r>
              <a:rPr lang="th-TH" sz="3600" u="sng" dirty="0">
                <a:latin typeface="BrowalliaUPC" pitchFamily="34" charset="-34"/>
                <a:cs typeface="BrowalliaUPC" pitchFamily="34" charset="-34"/>
              </a:rPr>
              <a:t>ภายใน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ประเทศและต่อต่างประเทศได้</a:t>
            </a:r>
            <a:endParaRPr lang="en-US" sz="3600" dirty="0">
              <a:latin typeface="BrowalliaUPC" pitchFamily="34" charset="-34"/>
              <a:cs typeface="BrowalliaUPC" pitchFamily="34" charset="-34"/>
            </a:endParaRPr>
          </a:p>
          <a:p>
            <a:pPr marL="0" indent="0" algn="thaiDist">
              <a:buNone/>
            </a:pPr>
            <a:endParaRPr lang="th-TH" sz="3000" dirty="0">
              <a:latin typeface="BrowalliaUPC" pitchFamily="34" charset="-34"/>
              <a:cs typeface="BrowalliaUPC" pitchFamily="34" charset="-34"/>
            </a:endParaRPr>
          </a:p>
          <a:p>
            <a:pPr algn="thaiDist">
              <a:buNone/>
            </a:pPr>
            <a:endParaRPr lang="th-TH" sz="3000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67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 bwMode="gray">
          <a:xfrm>
            <a:off x="179511" y="274638"/>
            <a:ext cx="8352930" cy="149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จุดเปลี่ยนด้านกระบวนทัศน์</a:t>
            </a:r>
            <a:r>
              <a:rPr lang="en-US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(Paradigm Shift)</a:t>
            </a:r>
            <a: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b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การพัฒนา </a:t>
            </a:r>
            <a:r>
              <a:rPr lang="en-US" sz="40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?</a:t>
            </a:r>
            <a:endParaRPr lang="th-TH" sz="4000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1" y="6525344"/>
            <a:ext cx="15121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1" y="1772816"/>
            <a:ext cx="8856985" cy="46085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600" dirty="0">
                <a:solidFill>
                  <a:srgbClr val="333333"/>
                </a:solidFill>
                <a:latin typeface="BrowalliaUPC" pitchFamily="34" charset="-34"/>
                <a:cs typeface="BrowalliaUPC" pitchFamily="34" charset="-34"/>
              </a:rPr>
              <a:t>4. </a:t>
            </a:r>
            <a:r>
              <a:rPr lang="th-TH" sz="3600" dirty="0">
                <a:solidFill>
                  <a:srgbClr val="333333"/>
                </a:solidFill>
                <a:latin typeface="BrowalliaUPC" pitchFamily="34" charset="-34"/>
                <a:cs typeface="BrowalliaUPC" pitchFamily="34" charset="-34"/>
              </a:rPr>
              <a:t>การดำเนินงานด้านเรื่องการเปลี่ยนแปลงภูมิอากาศ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333333"/>
                </a:solidFill>
                <a:latin typeface="BrowalliaUPC" pitchFamily="34" charset="-34"/>
                <a:cs typeface="BrowalliaUPC" pitchFamily="34" charset="-34"/>
              </a:rPr>
              <a:t>ไม่ใช่เพียง</a:t>
            </a:r>
            <a:r>
              <a:rPr lang="th-TH" sz="3600" dirty="0">
                <a:solidFill>
                  <a:srgbClr val="333333"/>
                </a:solidFill>
                <a:latin typeface="BrowalliaUPC" pitchFamily="34" charset="-34"/>
                <a:cs typeface="BrowalliaUPC" pitchFamily="34" charset="-34"/>
              </a:rPr>
              <a:t>มิติด้านต้นทุน</a:t>
            </a:r>
            <a:r>
              <a:rPr lang="th-TH" sz="3600" b="1" dirty="0">
                <a:solidFill>
                  <a:srgbClr val="333333"/>
                </a:solidFill>
                <a:latin typeface="BrowalliaUPC" pitchFamily="34" charset="-34"/>
                <a:cs typeface="BrowalliaUPC" pitchFamily="34" charset="-34"/>
              </a:rPr>
              <a:t>ในปัจจุบัน 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+ แต่เป็นเรื่อง</a:t>
            </a:r>
            <a:r>
              <a:rPr lang="th-TH" sz="3600" b="1" u="sng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เพื่ออนาคต</a:t>
            </a:r>
            <a:r>
              <a:rPr lang="en-US" sz="3600" b="1" u="sng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(</a:t>
            </a:r>
            <a:r>
              <a:rPr lang="th-TH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การสร้างรายได้ + ลดความสูญเสีย</a:t>
            </a:r>
            <a:r>
              <a:rPr lang="en-US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)</a:t>
            </a:r>
            <a:endParaRPr lang="th-TH" sz="3600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5.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ผลกระทบจากภาวะโลกร้อน </a:t>
            </a:r>
            <a:endParaRPr lang="en-US" sz="3600" dirty="0">
              <a:latin typeface="BrowalliaUPC" pitchFamily="34" charset="-34"/>
              <a:cs typeface="BrowalliaUPC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=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 การเปลี่ยนแปลงภูมิอากาศ </a:t>
            </a:r>
            <a:r>
              <a:rPr lang="en-US" sz="3600" b="1" dirty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+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การเปลี่ยนผ่านของระบบ</a:t>
            </a:r>
            <a:br>
              <a:rPr lang="th-TH" sz="3600" dirty="0">
                <a:latin typeface="BrowalliaUPC" pitchFamily="34" charset="-34"/>
                <a:cs typeface="BrowalliaUPC" pitchFamily="34" charset="-34"/>
              </a:rPr>
            </a:b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เศรษฐกิจ - สังคม </a:t>
            </a:r>
            <a:r>
              <a:rPr lang="th-TH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(</a:t>
            </a:r>
            <a:r>
              <a:rPr lang="en-US" sz="3600" dirty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Sustainability Transitions)</a:t>
            </a:r>
            <a:endParaRPr lang="th-TH" sz="3600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pPr algn="thaiDist">
              <a:buFont typeface="Wingdings" pitchFamily="2" charset="2"/>
              <a:buChar char="§"/>
            </a:pPr>
            <a:endParaRPr lang="th-TH" sz="3000" dirty="0">
              <a:latin typeface="BrowalliaUPC" pitchFamily="34" charset="-34"/>
              <a:cs typeface="BrowalliaUPC" pitchFamily="34" charset="-34"/>
            </a:endParaRPr>
          </a:p>
          <a:p>
            <a:pPr algn="thaiDist">
              <a:buNone/>
            </a:pPr>
            <a:endParaRPr lang="th-TH" sz="3000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3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-4170"/>
            <a:ext cx="8572500" cy="6858000"/>
          </a:xfrm>
          <a:prstGeom prst="rect">
            <a:avLst/>
          </a:prstGeom>
          <a:ln>
            <a:noFill/>
          </a:ln>
        </p:spPr>
      </p:pic>
      <p:sp>
        <p:nvSpPr>
          <p:cNvPr id="5" name="กล่องข้อความ 4"/>
          <p:cNvSpPr txBox="1"/>
          <p:nvPr/>
        </p:nvSpPr>
        <p:spPr>
          <a:xfrm>
            <a:off x="251520" y="0"/>
            <a:ext cx="8572499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จำนวนของผู้สื่อสารโดยใช้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เฟส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บุ๊คเกี่ยวกับ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ข่าวการเลือกตั้ง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20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ข่าวใหญ่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51522" y="1397910"/>
            <a:ext cx="123920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15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51519" y="2116972"/>
            <a:ext cx="123920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51521" y="2900975"/>
            <a:ext cx="123920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51520" y="3705450"/>
            <a:ext cx="123920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51519" y="4509925"/>
            <a:ext cx="123920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181922" y="1652709"/>
            <a:ext cx="223488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ข่าวกระแสหลัก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029522" y="4167115"/>
            <a:ext cx="223488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ข่าวลวง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029522" y="5751380"/>
            <a:ext cx="169608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–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081842" y="5751379"/>
            <a:ext cx="169608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–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530402" y="5751378"/>
            <a:ext cx="190976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-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วันเลือกตั้ง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6713282" y="3812438"/>
            <a:ext cx="190976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7.3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6713282" y="2733956"/>
            <a:ext cx="190976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8.7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0" y="6704111"/>
            <a:ext cx="9180512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จำนวนผู้ใช้นี้หมายถึง จำนวนครั้งของการแชร์และการตอบโต้ และการคอมเมน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ต่อเรื่องที่ปรากฏใน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เฟส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บุ๊ค</a:t>
            </a:r>
          </a:p>
        </p:txBody>
      </p:sp>
    </p:spTree>
    <p:extLst>
      <p:ext uri="{BB962C8B-B14F-4D97-AF65-F5344CB8AC3E}">
        <p14:creationId xmlns:p14="http://schemas.microsoft.com/office/powerpoint/2010/main" val="37769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286" y="1585384"/>
            <a:ext cx="1976671" cy="1412421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70536" y="962137"/>
            <a:ext cx="7242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แพขยะกลางมหาสมุทรไทย ภูมิภาค และโลก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673" y="1717623"/>
            <a:ext cx="5437415" cy="27100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ลูกศรเชื่อมต่อแบบตรง 5"/>
          <p:cNvCxnSpPr>
            <a:cxnSpLocks/>
            <a:endCxn id="2" idx="1"/>
          </p:cNvCxnSpPr>
          <p:nvPr/>
        </p:nvCxnSpPr>
        <p:spPr>
          <a:xfrm flipV="1">
            <a:off x="4538429" y="2291594"/>
            <a:ext cx="2057856" cy="613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2603" y="3788812"/>
            <a:ext cx="1976671" cy="1317780"/>
          </a:xfrm>
          <a:prstGeom prst="rect">
            <a:avLst/>
          </a:prstGeom>
        </p:spPr>
      </p:pic>
      <p:cxnSp>
        <p:nvCxnSpPr>
          <p:cNvPr id="12" name="ลูกศรเชื่อมต่อแบบตรง 11"/>
          <p:cNvCxnSpPr>
            <a:cxnSpLocks/>
            <a:endCxn id="9" idx="1"/>
          </p:cNvCxnSpPr>
          <p:nvPr/>
        </p:nvCxnSpPr>
        <p:spPr>
          <a:xfrm>
            <a:off x="4538429" y="2925449"/>
            <a:ext cx="2074173" cy="1522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6828723" y="3106676"/>
            <a:ext cx="17475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แพขยะบริเวณ</a:t>
            </a:r>
            <a:b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หาดกะตะกะรน ภูเก็ต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892929" y="1082024"/>
            <a:ext cx="17043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แพขยะกลางอ่าวไทย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157" y="4642583"/>
            <a:ext cx="1761445" cy="1174297"/>
          </a:xfrm>
          <a:prstGeom prst="rect">
            <a:avLst/>
          </a:prstGeom>
        </p:spPr>
      </p:pic>
      <p:cxnSp>
        <p:nvCxnSpPr>
          <p:cNvPr id="20" name="ลูกศรเชื่อมต่อแบบตรง 19"/>
          <p:cNvCxnSpPr>
            <a:cxnSpLocks/>
            <a:endCxn id="18" idx="0"/>
          </p:cNvCxnSpPr>
          <p:nvPr/>
        </p:nvCxnSpPr>
        <p:spPr>
          <a:xfrm>
            <a:off x="4538430" y="2951779"/>
            <a:ext cx="955450" cy="1690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สี่เหลี่ยมผืนผ้า 23"/>
          <p:cNvSpPr/>
          <p:nvPr/>
        </p:nvSpPr>
        <p:spPr>
          <a:xfrm>
            <a:off x="6426446" y="5444539"/>
            <a:ext cx="19287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แพขยะ อ่าว</a:t>
            </a:r>
            <a:r>
              <a:rPr lang="th-TH" sz="21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ปิเ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 กระบี่</a:t>
            </a: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 flipH="1">
            <a:off x="530678" y="2598517"/>
            <a:ext cx="8165" cy="2275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H="1">
            <a:off x="751115" y="3282043"/>
            <a:ext cx="424543" cy="1592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H="1">
            <a:off x="1036865" y="2598517"/>
            <a:ext cx="1240971" cy="2275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H="1">
            <a:off x="1322614" y="3822257"/>
            <a:ext cx="1477736" cy="1051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flipH="1">
            <a:off x="1804308" y="3788812"/>
            <a:ext cx="2375807" cy="1085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>
            <a:cxnSpLocks/>
          </p:cNvCxnSpPr>
          <p:nvPr/>
        </p:nvCxnSpPr>
        <p:spPr>
          <a:xfrm flipH="1">
            <a:off x="1604646" y="3175907"/>
            <a:ext cx="2371696" cy="1698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รูปภาพ 4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797" y="4955470"/>
            <a:ext cx="2858414" cy="975404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6938" y="4955470"/>
            <a:ext cx="1243805" cy="973799"/>
          </a:xfrm>
          <a:prstGeom prst="rect">
            <a:avLst/>
          </a:prstGeom>
        </p:spPr>
      </p:pic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/>
              <a:t>Surichai</a:t>
            </a:r>
            <a:r>
              <a:rPr lang="en-US" dirty="0"/>
              <a:t>  </a:t>
            </a:r>
            <a:r>
              <a:rPr lang="en-US" dirty="0" err="1"/>
              <a:t>Wun</a:t>
            </a:r>
            <a:r>
              <a:rPr lang="en-US" dirty="0"/>
              <a:t>' </a:t>
            </a:r>
            <a:r>
              <a:rPr lang="en-US" dirty="0" err="1"/>
              <a:t>Gaeo</a:t>
            </a:r>
            <a:endParaRPr lang="th-TH" dirty="0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4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82331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9"/>
            <a:ext cx="3352338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3140968"/>
            <a:ext cx="8352928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3546" y="5612573"/>
            <a:ext cx="3645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Calibri Light" pitchFamily="34" charset="0"/>
                <a:cs typeface="+mj-cs"/>
              </a:rPr>
              <a:t>มลภาวะหมอกควันข้ามแดนอาเซียน</a:t>
            </a:r>
          </a:p>
          <a:p>
            <a:pPr algn="ctr"/>
            <a:r>
              <a:rPr lang="en-US" sz="2000" b="1" dirty="0">
                <a:latin typeface="Calibri Light" pitchFamily="34" charset="0"/>
              </a:rPr>
              <a:t>HAZE Pollution</a:t>
            </a:r>
            <a:endParaRPr lang="th-TH" sz="2000" b="1" dirty="0">
              <a:latin typeface="Calibri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38912"/>
            <a:ext cx="2895600" cy="365125"/>
          </a:xfrm>
        </p:spPr>
        <p:txBody>
          <a:bodyPr/>
          <a:lstStyle/>
          <a:p>
            <a:r>
              <a:rPr lang="en-US" smtClean="0"/>
              <a:t>Surichai  Wun' Gaeo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59F2-9698-46CC-ACD5-2773B49BB80B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4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1" y="1811196"/>
            <a:ext cx="3288315" cy="3446459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 rot="20170501">
            <a:off x="573657" y="2500478"/>
            <a:ext cx="95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เศรษฐกิจ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 rot="2083576">
            <a:off x="2409495" y="2500478"/>
            <a:ext cx="106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499214" y="4461112"/>
            <a:ext cx="94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สังคม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5219700" y="1779270"/>
            <a:ext cx="3545365" cy="3573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5692140" y="2244090"/>
            <a:ext cx="2600483" cy="27355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6065519" y="2682240"/>
            <a:ext cx="1853723" cy="1859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6336308" y="4956810"/>
            <a:ext cx="146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286778" y="4505332"/>
            <a:ext cx="146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สังคม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6261536" y="3415672"/>
            <a:ext cx="146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เศรษฐกิจ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02957" y="407827"/>
            <a:ext cx="853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</a:rPr>
              <a:t>จุดเปลี่ยนความ</a:t>
            </a:r>
            <a:r>
              <a:rPr lang="th-TH" sz="4800" b="1" dirty="0">
                <a:latin typeface="TH SarabunPSK" pitchFamily="34" charset="-34"/>
              </a:rPr>
              <a:t>เข้าใจเรื่องความ</a:t>
            </a:r>
            <a:r>
              <a:rPr lang="th-TH" sz="4800" b="1" dirty="0" smtClean="0">
                <a:latin typeface="TH SarabunPSK" pitchFamily="34" charset="-34"/>
              </a:rPr>
              <a:t>ยั่งยืน</a:t>
            </a:r>
            <a:endParaRPr lang="th-TH" sz="4800" b="1" dirty="0">
              <a:latin typeface="TH SarabunPSK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226978" y="5488773"/>
            <a:ext cx="288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2530 (1987)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5623368" y="5488774"/>
            <a:ext cx="288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2558 (2015)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ลูกศรขวา 24"/>
          <p:cNvSpPr/>
          <p:nvPr/>
        </p:nvSpPr>
        <p:spPr>
          <a:xfrm>
            <a:off x="3863340" y="3242310"/>
            <a:ext cx="1219200" cy="56577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27" name="ตัวยึดท้ายกระดาษ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4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3818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ปัญหาแม่วัยรุ่นท้องวัยใส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เสียโอกาสทางการศึกษาและเคราะห์กรรมซ้ำซัด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38" y="242088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ข้อมูลสำนักงานสถิติแห่งชาติปี 56 พบว่า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วัยรุ่นอายุ 15 – 19 ปี ร้อยละ 32 ออกจากโรงเรียนกลางคัน โดยมีการตั้งครรภ์ เป็นสาเหตุหนึ่ง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438" y="3861048"/>
            <a:ext cx="8505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สำนักงานเลขาธิการสภาการศึกษา รายงานว่า ระหว่างปีการศึกษา 2548 – 2555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นักเรียนชั้นประถม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ที่ออกโรงเรียนกลางคันเพื่อไปแต่งงาน เพิ่ม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ขี้น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 0.9 เป็นร้อยละ 2.7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นักเรียนชั้นมัธยมต้น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ที่ออกโรงเรียนกลางคันเพื่อไปแต่งงาน เพิ่ม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ขี้น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 5.1 เป็นร้อยละ 6.2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นักเรียนชั้นมัธยมปลาย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ที่ออกโรงเรียนกลางคันเพื่อไปแต่งงาน เพิ่ม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ขี้น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 4.2 เป็นร้อยละ 6.5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2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9572" y="283740"/>
            <a:ext cx="7704856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อนาคตประเทศ</a:t>
            </a:r>
            <a:r>
              <a:rPr lang="en-US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40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โจทย์</a:t>
            </a:r>
            <a:r>
              <a:rPr lang="th-TH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ที่ยากและซับซ้อน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9082" y="1413931"/>
            <a:ext cx="86023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เชื่อมโยงกับหลายปัจจัยทั้งทางกายภาพ ชีวิต และสังคมอย่างซับซ้อน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ผลติดตามมาจากการกระทำที่มุ่งหมายมีความไม่แน่นอน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สาเหตุ ผลกระทบ ผลได้ ผลเสีย ปรากฏแตกต่างกัน ทั้งในแง่กาละและเทศะ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ผู้มีส่วนได้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เสียมีหลายระดับ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หลายขนาด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ประเด็นมี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การให้คุณค่า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valuation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)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แฝงไปด้วย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มีโครงสร้างผู้ได้รับประโยชน์เดิม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โครงสร้างอำนาจเดิม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 vested interests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การประสานงานต้องข้ามแดน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ส่วนงาน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เขตงาน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การลงมือแก้ไขต้องดำเนินในหลายระดับ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2BC4-45BC-4536-9786-F31FEB06424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1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80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การถกเรื่องอนาคตต้องการพื้นที่การ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แลกเปลี่ยนเพื่อ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รับผิดชอบร่วมกัน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415" y="1531199"/>
            <a:ext cx="79642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พื้นที่ความรู้และพื้นที่นโยบายจำจะต้อง “เปิดออก”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open – up)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14350" indent="-514350" algn="thaiDist"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ต้องการการทำงานเชิงระบบในภาพรวมในทุกระดับอย่างจริงจังอย่างต่อเนื่องและระยะยาว </a:t>
            </a:r>
          </a:p>
          <a:p>
            <a:pPr marL="514350" indent="-514350" algn="thaiDist"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เปิดโอกาสแก่การระดมสติและปัญญาสังคมเพื่อประกันความเสี่ยงอันตราย     ในอนาคต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- สังคมศาสตร์หรือเศรษฐศาสตร์จะช่วยหา “กุญแจ” ได้หรือ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?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 startAt="4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อกาสของสภาวะผู้นำเปิดขึ้นแต่มิได้หมายถึงการวิ่งไล่กวดตามลู่วิ่งแนวเส้นตรงโดยไม่สนใจผลกระทบได้อีกต่อไป เรื่องพลังงาน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ระบบโล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สติกส์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เขตเศรษฐกิจพิเศษและการท่องเที่ยว ฯลฯ ต้องสะท้อน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ภาวะผู้นำ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ของประเทศบนหลักแห่งความโปร่งใสแห่งการพัฒนาอย่างยั่งยืน</a:t>
            </a:r>
          </a:p>
          <a:p>
            <a:pPr marL="514350" indent="-514350" algn="thaiDist">
              <a:buAutoNum type="arabicPeriod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9D05-78AA-4C45-BF1B-1DDEEE05550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3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0364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การสร้างสังคมความรู้ในโลกา</a:t>
            </a:r>
            <a:r>
              <a:rPr lang="th-TH" sz="3600" b="1" dirty="0" err="1" smtClean="0">
                <a:latin typeface="Cordia New" pitchFamily="34" charset="-34"/>
                <a:cs typeface="Cordia New" pitchFamily="34" charset="-34"/>
              </a:rPr>
              <a:t>ภิวัตน์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แห่งความเสี่ยง 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6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ร่วมเรียนรู้และร่วมชะตากรรม 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?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th-TH" sz="2800" b="1" dirty="0" smtClean="0">
                <a:latin typeface="Cordia New" pitchFamily="34" charset="-34"/>
                <a:cs typeface="Cordia New" pitchFamily="34" charset="-34"/>
              </a:rPr>
            </a:br>
            <a:endParaRPr lang="fr-FR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0" y="2420888"/>
            <a:ext cx="7946168" cy="34563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ช่องว่างด้านความรู้กับนโยบาย</a:t>
            </a:r>
            <a:endParaRPr lang="fr-FR" sz="2400" b="0" dirty="0" smtClean="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ช่องว่างระหว่างผู้ตัดสินใจกับผู้ที่เกี่ยวข้องและผู้มีส่วนได้ส่วนเสีย</a:t>
            </a:r>
            <a:endParaRPr lang="fr-FR" sz="2400" b="0" dirty="0" smtClean="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ชนชั้นนำ ผู้มีฐานะทางการกับภาคส่วนสังคมที่ไม่เป็นทางการ</a:t>
            </a:r>
            <a:endParaRPr lang="en-GB" sz="2400" b="0" dirty="0" smtClean="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เส้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นแบ่งระหว่างผู้รู้กับผู้กำหนดนโยบายจะตายตัวหรือยืดหยุ่นขึ้น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ความรู้สาธารณะ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บทบาทของ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ความรู้และการเรียนรู้ </a:t>
            </a:r>
            <a:r>
              <a:rPr lang="en-US" sz="2400" b="0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 จัดสมดุลระหว่างการรองรับการเปลี่ยนแปลงกับการนำ</a:t>
            </a:r>
            <a:br>
              <a:rPr lang="th-TH" sz="2400" b="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b="0" dirty="0" smtClean="0">
                <a:latin typeface="Cordia New" pitchFamily="34" charset="-34"/>
                <a:cs typeface="Cordia New" pitchFamily="34" charset="-34"/>
              </a:rPr>
              <a:t>การเปลี่ยนแปลงอย่างไร</a:t>
            </a:r>
            <a:r>
              <a:rPr lang="en-US" sz="2400" b="0" dirty="0" smtClean="0">
                <a:latin typeface="Cordia New" pitchFamily="34" charset="-34"/>
                <a:cs typeface="Cordia New" pitchFamily="34" charset="-34"/>
              </a:rPr>
              <a:t> ?</a:t>
            </a:r>
            <a:endParaRPr lang="fr-FR" sz="2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Surichai  Wun' Gaeo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B109-6E3D-4C7C-BB59-7EC906F68DB1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1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8136904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การเมืองแห่งการอยู่ร่วมกันผืนพิภพ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การพัฒนา</a:t>
            </a:r>
            <a:r>
              <a:rPr lang="th-TH" i="1" dirty="0">
                <a:latin typeface="TH SarabunPSK" pitchFamily="34" charset="-34"/>
                <a:cs typeface="TH SarabunPSK" pitchFamily="34" charset="-34"/>
              </a:rPr>
              <a:t>ออกไป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จากกับดักแห่งความไม่ยั่งยืน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พลังแห่งการเรียนรู้ทางสังคม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สร้างภาคีแห่งการเปลี่ยนผ่าน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เปิด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พื้นที่ของการเรียนรู้ทางนโยบายสาธารณะ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public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policy engagement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 )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เชื่อม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โยงและขับเคลื่อน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บน-ล่าง  แนวนอน-แนว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ไขว้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(Cross –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Sectoral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Engagement)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นวัตกรรมทางนโยบา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ชุมชนท้องถิ่นและจากทุกระดับใน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บริบท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เปลี่ยนผ่าน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8464" cy="1570186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ความรู้พหุวัฒนธรรมกับการพัฒนา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ฐานะ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บทบาทขับเคลื่อน</a:t>
            </a:r>
            <a:r>
              <a:rPr lang="th-TH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เพื่ออนาคต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2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28792" cy="53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805264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/>
              <a:t>ที่มา </a:t>
            </a:r>
            <a:r>
              <a:rPr lang="en-US" sz="1100" dirty="0" smtClean="0"/>
              <a:t>: http://www.biothai.net/sites/default/files/food_co</a:t>
            </a:r>
            <a:r>
              <a:rPr lang="en-US" sz="1100" dirty="0"/>
              <a:t>nference2559_speaker/2016_foodsecforum_17_buntoon.pdf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5840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Surichai  Wun' Gaeo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8640-4C80-4421-AB64-F177FFAB1E1A}" type="slidenum">
              <a:rPr lang="th-TH" smtClean="0"/>
              <a:pPr/>
              <a:t>9</a:t>
            </a:fld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859254" cy="537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5685210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/>
              <a:t>ที่มา </a:t>
            </a:r>
            <a:r>
              <a:rPr lang="en-US" sz="1100" dirty="0" smtClean="0"/>
              <a:t>: http://www.biothai.net/sites/default/files/food_co</a:t>
            </a:r>
            <a:r>
              <a:rPr lang="en-US" sz="1100" dirty="0"/>
              <a:t>nference2559_speaker/2016_foodsecforum_17_buntoon.pdf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37749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1858</Words>
  <Application>Microsoft Office PowerPoint</Application>
  <PresentationFormat>On-screen Show (4:3)</PresentationFormat>
  <Paragraphs>251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Malgun Gothic</vt:lpstr>
      <vt:lpstr>Angsana New</vt:lpstr>
      <vt:lpstr>Arial</vt:lpstr>
      <vt:lpstr>BrowalliaUPC</vt:lpstr>
      <vt:lpstr>Calibri</vt:lpstr>
      <vt:lpstr>Calibri Light</vt:lpstr>
      <vt:lpstr>Cordia New</vt:lpstr>
      <vt:lpstr>CordiaUPC</vt:lpstr>
      <vt:lpstr>HY얕은샘물M</vt:lpstr>
      <vt:lpstr>TH Sarabun New</vt:lpstr>
      <vt:lpstr>TH SarabunPSK</vt:lpstr>
      <vt:lpstr>Wingdings</vt:lpstr>
      <vt:lpstr>Office Theme</vt:lpstr>
      <vt:lpstr>ภาคประชาสังคมกับไทยระยะเปลี่ยนผ่าน -พื้นที่การเมืองความมั่นคงของชีวิต-</vt:lpstr>
      <vt:lpstr>แนวโน้มของโลกและประเทศ :   เร่งรุดแต่เหลื่อมล้ำและขัดแย้ง</vt:lpstr>
      <vt:lpstr>PowerPoint Presentation</vt:lpstr>
      <vt:lpstr>PowerPoint Presentation</vt:lpstr>
      <vt:lpstr>PowerPoint Presentation</vt:lpstr>
      <vt:lpstr>การสร้างสังคมความรู้ในโลกาภิวัตน์แห่งความเสี่ยง :  ร่วมเรียนรู้และร่วมชะตากรรม ? </vt:lpstr>
      <vt:lpstr>ความรู้พหุวัฒนธรรมกับการพัฒนา  ฐานะและบทบาทขับเคลื่อนการเรียนรู้เพื่ออนาคต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“เหยื่อ” หรือ “ผู้รับเคราะห์”  กับการสร้างสมรรถนะสังคมสู่อนาคต </vt:lpstr>
      <vt:lpstr>PowerPoint Presentation</vt:lpstr>
      <vt:lpstr>การขับเคลื่อน SDGs  กับบทบาทภาคประชาสังคม</vt:lpstr>
      <vt:lpstr>มุ่งอนาคต :  SDG เพื่อสร้างพลังแห่งการเรียนรู้</vt:lpstr>
      <vt:lpstr>เป้าหมายการพัฒนาที่ยั่งยืน ( SDGs )  เครื่องมือการล่าอาณานิคมรอบใหม่หรือ ? : มุมมองการแพร่กระจายด้านนโยบาย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การวิจัยทางสังคมศาสตร์กับ การสร้างสันติภาพ</dc:title>
  <dc:creator>admin</dc:creator>
  <cp:lastModifiedBy>win10Pro2016</cp:lastModifiedBy>
  <cp:revision>82</cp:revision>
  <cp:lastPrinted>2017-05-20T22:08:55Z</cp:lastPrinted>
  <dcterms:created xsi:type="dcterms:W3CDTF">2016-09-20T12:23:20Z</dcterms:created>
  <dcterms:modified xsi:type="dcterms:W3CDTF">2017-05-23T03:02:09Z</dcterms:modified>
</cp:coreProperties>
</file>